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0" r:id="rId3"/>
    <p:sldId id="472" r:id="rId4"/>
    <p:sldId id="427" r:id="rId5"/>
    <p:sldId id="471" r:id="rId6"/>
    <p:sldId id="257" r:id="rId7"/>
  </p:sldIdLst>
  <p:sldSz cx="12192000" cy="6858000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3A344-2A53-4660-9F19-D940D7FE28AC}" type="doc">
      <dgm:prSet loTypeId="urn:microsoft.com/office/officeart/2005/8/layout/cycle8" loCatId="cycle" qsTypeId="urn:microsoft.com/office/officeart/2005/8/quickstyle/3d9" qsCatId="3D" csTypeId="urn:microsoft.com/office/officeart/2005/8/colors/colorful4" csCatId="colorful" phldr="1"/>
      <dgm:spPr/>
    </dgm:pt>
    <dgm:pt modelId="{32B53704-E95B-4F60-A811-F28ECA112189}">
      <dgm:prSet phldrT="[Tekst]" custT="1"/>
      <dgm:spPr/>
      <dgm:t>
        <a:bodyPr/>
        <a:lstStyle/>
        <a:p>
          <a:pPr algn="ctr"/>
          <a:r>
            <a:rPr lang="pl-PL" sz="1600" b="1" dirty="0"/>
            <a:t>Surowce</a:t>
          </a:r>
        </a:p>
      </dgm:t>
    </dgm:pt>
    <dgm:pt modelId="{31BE46EF-F397-44D8-B5D0-36FF1E54B6FF}" type="parTrans" cxnId="{6836BDEF-4D9E-4EF2-BB2E-7EBDD66B51C8}">
      <dgm:prSet/>
      <dgm:spPr/>
      <dgm:t>
        <a:bodyPr/>
        <a:lstStyle/>
        <a:p>
          <a:endParaRPr lang="pl-PL" sz="1400" b="1"/>
        </a:p>
      </dgm:t>
    </dgm:pt>
    <dgm:pt modelId="{43221112-92B9-4168-AC4B-3E7A8D1DF4F1}" type="sibTrans" cxnId="{6836BDEF-4D9E-4EF2-BB2E-7EBDD66B51C8}">
      <dgm:prSet/>
      <dgm:spPr/>
      <dgm:t>
        <a:bodyPr/>
        <a:lstStyle/>
        <a:p>
          <a:endParaRPr lang="pl-PL" sz="1400" b="1"/>
        </a:p>
      </dgm:t>
    </dgm:pt>
    <dgm:pt modelId="{C38C8046-3AD0-47E9-846D-EF8BA9A3F818}">
      <dgm:prSet phldrT="[Tekst]" custT="1"/>
      <dgm:spPr/>
      <dgm:t>
        <a:bodyPr/>
        <a:lstStyle/>
        <a:p>
          <a:r>
            <a:rPr lang="pl-PL" sz="1600" b="1" dirty="0"/>
            <a:t>Energia</a:t>
          </a:r>
        </a:p>
      </dgm:t>
    </dgm:pt>
    <dgm:pt modelId="{B93CE162-6F95-4F4A-8260-E369E459BE03}" type="parTrans" cxnId="{D5EBC3D7-1722-4E07-AF92-C206445FC6E8}">
      <dgm:prSet/>
      <dgm:spPr/>
      <dgm:t>
        <a:bodyPr/>
        <a:lstStyle/>
        <a:p>
          <a:endParaRPr lang="pl-PL" sz="1400" b="1"/>
        </a:p>
      </dgm:t>
    </dgm:pt>
    <dgm:pt modelId="{4D61A54C-0474-49F4-9E7A-3798F2314D73}" type="sibTrans" cxnId="{D5EBC3D7-1722-4E07-AF92-C206445FC6E8}">
      <dgm:prSet/>
      <dgm:spPr/>
      <dgm:t>
        <a:bodyPr/>
        <a:lstStyle/>
        <a:p>
          <a:endParaRPr lang="pl-PL" sz="1400" b="1"/>
        </a:p>
      </dgm:t>
    </dgm:pt>
    <dgm:pt modelId="{6CEEA895-7107-43D5-B8BC-915262B802E6}">
      <dgm:prSet phldrT="[Tekst]" custT="1"/>
      <dgm:spPr/>
      <dgm:t>
        <a:bodyPr/>
        <a:lstStyle/>
        <a:p>
          <a:pPr algn="l"/>
          <a:r>
            <a:rPr lang="pl-PL" sz="1600" b="1" dirty="0"/>
            <a:t>Woda</a:t>
          </a:r>
        </a:p>
      </dgm:t>
    </dgm:pt>
    <dgm:pt modelId="{9E3BA729-F135-4CC6-B28B-25A42C44B17C}" type="parTrans" cxnId="{FFC3C59B-372C-48C7-ADCE-01F3B4B69997}">
      <dgm:prSet/>
      <dgm:spPr/>
      <dgm:t>
        <a:bodyPr/>
        <a:lstStyle/>
        <a:p>
          <a:endParaRPr lang="pl-PL" sz="1400" b="1"/>
        </a:p>
      </dgm:t>
    </dgm:pt>
    <dgm:pt modelId="{439801C3-1169-4E9A-8836-E164EF5462DF}" type="sibTrans" cxnId="{FFC3C59B-372C-48C7-ADCE-01F3B4B69997}">
      <dgm:prSet/>
      <dgm:spPr/>
      <dgm:t>
        <a:bodyPr/>
        <a:lstStyle/>
        <a:p>
          <a:endParaRPr lang="pl-PL" sz="1400" b="1"/>
        </a:p>
      </dgm:t>
    </dgm:pt>
    <dgm:pt modelId="{A4722216-3E61-41E1-BAD4-C5A84F5D7709}" type="pres">
      <dgm:prSet presAssocID="{A623A344-2A53-4660-9F19-D940D7FE28AC}" presName="compositeShape" presStyleCnt="0">
        <dgm:presLayoutVars>
          <dgm:chMax val="7"/>
          <dgm:dir/>
          <dgm:resizeHandles val="exact"/>
        </dgm:presLayoutVars>
      </dgm:prSet>
      <dgm:spPr/>
    </dgm:pt>
    <dgm:pt modelId="{392E39F2-667D-475E-95B2-0CB503FDC168}" type="pres">
      <dgm:prSet presAssocID="{A623A344-2A53-4660-9F19-D940D7FE28AC}" presName="wedge1" presStyleLbl="node1" presStyleIdx="0" presStyleCnt="3"/>
      <dgm:spPr/>
    </dgm:pt>
    <dgm:pt modelId="{19ACF2A6-B7C5-45AA-89BE-F7C70195F4D1}" type="pres">
      <dgm:prSet presAssocID="{A623A344-2A53-4660-9F19-D940D7FE28AC}" presName="dummy1a" presStyleCnt="0"/>
      <dgm:spPr/>
    </dgm:pt>
    <dgm:pt modelId="{2FF30D7D-526C-4C9A-8152-B2EC2878D4FD}" type="pres">
      <dgm:prSet presAssocID="{A623A344-2A53-4660-9F19-D940D7FE28AC}" presName="dummy1b" presStyleCnt="0"/>
      <dgm:spPr/>
    </dgm:pt>
    <dgm:pt modelId="{B0E26789-FA38-4D46-9AA3-120AB28161E3}" type="pres">
      <dgm:prSet presAssocID="{A623A344-2A53-4660-9F19-D940D7FE28A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E658314-D6A3-4E5F-B98E-4CE093D052E5}" type="pres">
      <dgm:prSet presAssocID="{A623A344-2A53-4660-9F19-D940D7FE28AC}" presName="wedge2" presStyleLbl="node1" presStyleIdx="1" presStyleCnt="3" custLinFactNeighborX="484" custLinFactNeighborY="-712"/>
      <dgm:spPr/>
    </dgm:pt>
    <dgm:pt modelId="{27D775F9-E684-4039-86E4-B96E9F3BD8DD}" type="pres">
      <dgm:prSet presAssocID="{A623A344-2A53-4660-9F19-D940D7FE28AC}" presName="dummy2a" presStyleCnt="0"/>
      <dgm:spPr/>
    </dgm:pt>
    <dgm:pt modelId="{006B1751-FA3B-45EC-A361-6C4D901BA9AC}" type="pres">
      <dgm:prSet presAssocID="{A623A344-2A53-4660-9F19-D940D7FE28AC}" presName="dummy2b" presStyleCnt="0"/>
      <dgm:spPr/>
    </dgm:pt>
    <dgm:pt modelId="{5119C57B-0863-431E-A0F4-BA0806ECCF2D}" type="pres">
      <dgm:prSet presAssocID="{A623A344-2A53-4660-9F19-D940D7FE28A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DF61E12-744D-4CB2-98D2-253B25580149}" type="pres">
      <dgm:prSet presAssocID="{A623A344-2A53-4660-9F19-D940D7FE28AC}" presName="wedge3" presStyleLbl="node1" presStyleIdx="2" presStyleCnt="3"/>
      <dgm:spPr/>
    </dgm:pt>
    <dgm:pt modelId="{24318DC1-B7D8-4239-8FE3-A59FF0E7AF99}" type="pres">
      <dgm:prSet presAssocID="{A623A344-2A53-4660-9F19-D940D7FE28AC}" presName="dummy3a" presStyleCnt="0"/>
      <dgm:spPr/>
    </dgm:pt>
    <dgm:pt modelId="{5659F87D-C730-4B2F-990E-31F44084A04E}" type="pres">
      <dgm:prSet presAssocID="{A623A344-2A53-4660-9F19-D940D7FE28AC}" presName="dummy3b" presStyleCnt="0"/>
      <dgm:spPr/>
    </dgm:pt>
    <dgm:pt modelId="{190D9938-9A63-4625-BBD2-5B38EDA93E27}" type="pres">
      <dgm:prSet presAssocID="{A623A344-2A53-4660-9F19-D940D7FE28A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62E0179-FFB7-4FDC-819A-64566249A9FC}" type="pres">
      <dgm:prSet presAssocID="{43221112-92B9-4168-AC4B-3E7A8D1DF4F1}" presName="arrowWedge1" presStyleLbl="fgSibTrans2D1" presStyleIdx="0" presStyleCnt="3"/>
      <dgm:spPr/>
    </dgm:pt>
    <dgm:pt modelId="{F946DFCF-8C83-421A-844F-14AF6946B39F}" type="pres">
      <dgm:prSet presAssocID="{4D61A54C-0474-49F4-9E7A-3798F2314D73}" presName="arrowWedge2" presStyleLbl="fgSibTrans2D1" presStyleIdx="1" presStyleCnt="3"/>
      <dgm:spPr/>
    </dgm:pt>
    <dgm:pt modelId="{F5E50306-4C70-43DC-9468-9DA21E93A3FD}" type="pres">
      <dgm:prSet presAssocID="{439801C3-1169-4E9A-8836-E164EF5462DF}" presName="arrowWedge3" presStyleLbl="fgSibTrans2D1" presStyleIdx="2" presStyleCnt="3"/>
      <dgm:spPr/>
    </dgm:pt>
  </dgm:ptLst>
  <dgm:cxnLst>
    <dgm:cxn modelId="{BDE3AF13-7C0A-4695-BAA2-9C9C9EB616D6}" type="presOf" srcId="{C38C8046-3AD0-47E9-846D-EF8BA9A3F818}" destId="{8E658314-D6A3-4E5F-B98E-4CE093D052E5}" srcOrd="0" destOrd="0" presId="urn:microsoft.com/office/officeart/2005/8/layout/cycle8"/>
    <dgm:cxn modelId="{AA9BCC36-CBFC-4A47-96AD-6ED799802265}" type="presOf" srcId="{C38C8046-3AD0-47E9-846D-EF8BA9A3F818}" destId="{5119C57B-0863-431E-A0F4-BA0806ECCF2D}" srcOrd="1" destOrd="0" presId="urn:microsoft.com/office/officeart/2005/8/layout/cycle8"/>
    <dgm:cxn modelId="{78466760-83D1-4D5E-9567-BF8CD07961C7}" type="presOf" srcId="{6CEEA895-7107-43D5-B8BC-915262B802E6}" destId="{EDF61E12-744D-4CB2-98D2-253B25580149}" srcOrd="0" destOrd="0" presId="urn:microsoft.com/office/officeart/2005/8/layout/cycle8"/>
    <dgm:cxn modelId="{0B33B459-4323-473C-BD56-2085BF868A1E}" type="presOf" srcId="{32B53704-E95B-4F60-A811-F28ECA112189}" destId="{B0E26789-FA38-4D46-9AA3-120AB28161E3}" srcOrd="1" destOrd="0" presId="urn:microsoft.com/office/officeart/2005/8/layout/cycle8"/>
    <dgm:cxn modelId="{B1A3D295-9F6D-4CB5-8597-AFFCD20F11A8}" type="presOf" srcId="{6CEEA895-7107-43D5-B8BC-915262B802E6}" destId="{190D9938-9A63-4625-BBD2-5B38EDA93E27}" srcOrd="1" destOrd="0" presId="urn:microsoft.com/office/officeart/2005/8/layout/cycle8"/>
    <dgm:cxn modelId="{FFC3C59B-372C-48C7-ADCE-01F3B4B69997}" srcId="{A623A344-2A53-4660-9F19-D940D7FE28AC}" destId="{6CEEA895-7107-43D5-B8BC-915262B802E6}" srcOrd="2" destOrd="0" parTransId="{9E3BA729-F135-4CC6-B28B-25A42C44B17C}" sibTransId="{439801C3-1169-4E9A-8836-E164EF5462DF}"/>
    <dgm:cxn modelId="{E24E0EA7-E1A1-42B9-9FC3-8F26D74519E5}" type="presOf" srcId="{A623A344-2A53-4660-9F19-D940D7FE28AC}" destId="{A4722216-3E61-41E1-BAD4-C5A84F5D7709}" srcOrd="0" destOrd="0" presId="urn:microsoft.com/office/officeart/2005/8/layout/cycle8"/>
    <dgm:cxn modelId="{45A211BB-6C57-41BF-9DC4-45EBBBB25D4F}" type="presOf" srcId="{32B53704-E95B-4F60-A811-F28ECA112189}" destId="{392E39F2-667D-475E-95B2-0CB503FDC168}" srcOrd="0" destOrd="0" presId="urn:microsoft.com/office/officeart/2005/8/layout/cycle8"/>
    <dgm:cxn modelId="{D5EBC3D7-1722-4E07-AF92-C206445FC6E8}" srcId="{A623A344-2A53-4660-9F19-D940D7FE28AC}" destId="{C38C8046-3AD0-47E9-846D-EF8BA9A3F818}" srcOrd="1" destOrd="0" parTransId="{B93CE162-6F95-4F4A-8260-E369E459BE03}" sibTransId="{4D61A54C-0474-49F4-9E7A-3798F2314D73}"/>
    <dgm:cxn modelId="{6836BDEF-4D9E-4EF2-BB2E-7EBDD66B51C8}" srcId="{A623A344-2A53-4660-9F19-D940D7FE28AC}" destId="{32B53704-E95B-4F60-A811-F28ECA112189}" srcOrd="0" destOrd="0" parTransId="{31BE46EF-F397-44D8-B5D0-36FF1E54B6FF}" sibTransId="{43221112-92B9-4168-AC4B-3E7A8D1DF4F1}"/>
    <dgm:cxn modelId="{E8D782C2-DA38-425D-A30D-42BDD7FE2A60}" type="presParOf" srcId="{A4722216-3E61-41E1-BAD4-C5A84F5D7709}" destId="{392E39F2-667D-475E-95B2-0CB503FDC168}" srcOrd="0" destOrd="0" presId="urn:microsoft.com/office/officeart/2005/8/layout/cycle8"/>
    <dgm:cxn modelId="{78230884-4E9B-4D38-A640-E9560F8D8ACC}" type="presParOf" srcId="{A4722216-3E61-41E1-BAD4-C5A84F5D7709}" destId="{19ACF2A6-B7C5-45AA-89BE-F7C70195F4D1}" srcOrd="1" destOrd="0" presId="urn:microsoft.com/office/officeart/2005/8/layout/cycle8"/>
    <dgm:cxn modelId="{BD5CE057-5B5F-451D-A55E-A11569B54840}" type="presParOf" srcId="{A4722216-3E61-41E1-BAD4-C5A84F5D7709}" destId="{2FF30D7D-526C-4C9A-8152-B2EC2878D4FD}" srcOrd="2" destOrd="0" presId="urn:microsoft.com/office/officeart/2005/8/layout/cycle8"/>
    <dgm:cxn modelId="{805199DF-F462-4F0C-9946-2B033C869B55}" type="presParOf" srcId="{A4722216-3E61-41E1-BAD4-C5A84F5D7709}" destId="{B0E26789-FA38-4D46-9AA3-120AB28161E3}" srcOrd="3" destOrd="0" presId="urn:microsoft.com/office/officeart/2005/8/layout/cycle8"/>
    <dgm:cxn modelId="{A3502655-FF76-4A8C-976C-C3D859056D84}" type="presParOf" srcId="{A4722216-3E61-41E1-BAD4-C5A84F5D7709}" destId="{8E658314-D6A3-4E5F-B98E-4CE093D052E5}" srcOrd="4" destOrd="0" presId="urn:microsoft.com/office/officeart/2005/8/layout/cycle8"/>
    <dgm:cxn modelId="{8A690ED2-2C5F-4A89-8837-3208FE4CFBDD}" type="presParOf" srcId="{A4722216-3E61-41E1-BAD4-C5A84F5D7709}" destId="{27D775F9-E684-4039-86E4-B96E9F3BD8DD}" srcOrd="5" destOrd="0" presId="urn:microsoft.com/office/officeart/2005/8/layout/cycle8"/>
    <dgm:cxn modelId="{FCC04B22-C3B0-4DC4-B3A6-3649E4253712}" type="presParOf" srcId="{A4722216-3E61-41E1-BAD4-C5A84F5D7709}" destId="{006B1751-FA3B-45EC-A361-6C4D901BA9AC}" srcOrd="6" destOrd="0" presId="urn:microsoft.com/office/officeart/2005/8/layout/cycle8"/>
    <dgm:cxn modelId="{6EFCB62D-E2D8-425B-B8FC-8BF53DFF3BEF}" type="presParOf" srcId="{A4722216-3E61-41E1-BAD4-C5A84F5D7709}" destId="{5119C57B-0863-431E-A0F4-BA0806ECCF2D}" srcOrd="7" destOrd="0" presId="urn:microsoft.com/office/officeart/2005/8/layout/cycle8"/>
    <dgm:cxn modelId="{65518841-695B-4C3D-B3EE-9A4051FD7AAF}" type="presParOf" srcId="{A4722216-3E61-41E1-BAD4-C5A84F5D7709}" destId="{EDF61E12-744D-4CB2-98D2-253B25580149}" srcOrd="8" destOrd="0" presId="urn:microsoft.com/office/officeart/2005/8/layout/cycle8"/>
    <dgm:cxn modelId="{C1B6D19F-BE8C-42F0-8A4D-D65453296138}" type="presParOf" srcId="{A4722216-3E61-41E1-BAD4-C5A84F5D7709}" destId="{24318DC1-B7D8-4239-8FE3-A59FF0E7AF99}" srcOrd="9" destOrd="0" presId="urn:microsoft.com/office/officeart/2005/8/layout/cycle8"/>
    <dgm:cxn modelId="{F36CA87F-2B5B-4478-A9AF-AC6E6B4B5E37}" type="presParOf" srcId="{A4722216-3E61-41E1-BAD4-C5A84F5D7709}" destId="{5659F87D-C730-4B2F-990E-31F44084A04E}" srcOrd="10" destOrd="0" presId="urn:microsoft.com/office/officeart/2005/8/layout/cycle8"/>
    <dgm:cxn modelId="{646E7711-7D19-4684-B3BD-7DE549133193}" type="presParOf" srcId="{A4722216-3E61-41E1-BAD4-C5A84F5D7709}" destId="{190D9938-9A63-4625-BBD2-5B38EDA93E27}" srcOrd="11" destOrd="0" presId="urn:microsoft.com/office/officeart/2005/8/layout/cycle8"/>
    <dgm:cxn modelId="{EB631750-3778-46CB-A31C-70038C169DAE}" type="presParOf" srcId="{A4722216-3E61-41E1-BAD4-C5A84F5D7709}" destId="{762E0179-FFB7-4FDC-819A-64566249A9FC}" srcOrd="12" destOrd="0" presId="urn:microsoft.com/office/officeart/2005/8/layout/cycle8"/>
    <dgm:cxn modelId="{537FA511-26B3-4332-861A-AA3A4D34FD2A}" type="presParOf" srcId="{A4722216-3E61-41E1-BAD4-C5A84F5D7709}" destId="{F946DFCF-8C83-421A-844F-14AF6946B39F}" srcOrd="13" destOrd="0" presId="urn:microsoft.com/office/officeart/2005/8/layout/cycle8"/>
    <dgm:cxn modelId="{0EDEC19B-C7D1-4F91-A090-AEB57A340EC9}" type="presParOf" srcId="{A4722216-3E61-41E1-BAD4-C5A84F5D7709}" destId="{F5E50306-4C70-43DC-9468-9DA21E93A3F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E39F2-667D-475E-95B2-0CB503FDC168}">
      <dsp:nvSpPr>
        <dsp:cNvPr id="0" name=""/>
        <dsp:cNvSpPr/>
      </dsp:nvSpPr>
      <dsp:spPr>
        <a:xfrm>
          <a:off x="933491" y="167758"/>
          <a:ext cx="2167953" cy="2167953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Surowce</a:t>
          </a:r>
        </a:p>
      </dsp:txBody>
      <dsp:txXfrm>
        <a:off x="2076054" y="627157"/>
        <a:ext cx="774269" cy="645224"/>
      </dsp:txXfrm>
    </dsp:sp>
    <dsp:sp modelId="{8E658314-D6A3-4E5F-B98E-4CE093D052E5}">
      <dsp:nvSpPr>
        <dsp:cNvPr id="0" name=""/>
        <dsp:cNvSpPr/>
      </dsp:nvSpPr>
      <dsp:spPr>
        <a:xfrm>
          <a:off x="899334" y="229749"/>
          <a:ext cx="2167953" cy="2167953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Energia</a:t>
          </a:r>
        </a:p>
      </dsp:txBody>
      <dsp:txXfrm>
        <a:off x="1415514" y="1636338"/>
        <a:ext cx="1161403" cy="567797"/>
      </dsp:txXfrm>
    </dsp:sp>
    <dsp:sp modelId="{EDF61E12-744D-4CB2-98D2-253B25580149}">
      <dsp:nvSpPr>
        <dsp:cNvPr id="0" name=""/>
        <dsp:cNvSpPr/>
      </dsp:nvSpPr>
      <dsp:spPr>
        <a:xfrm>
          <a:off x="844192" y="167758"/>
          <a:ext cx="2167953" cy="216795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Woda</a:t>
          </a:r>
        </a:p>
      </dsp:txBody>
      <dsp:txXfrm>
        <a:off x="1095313" y="627157"/>
        <a:ext cx="774269" cy="645224"/>
      </dsp:txXfrm>
    </dsp:sp>
    <dsp:sp modelId="{762E0179-FFB7-4FDC-819A-64566249A9FC}">
      <dsp:nvSpPr>
        <dsp:cNvPr id="0" name=""/>
        <dsp:cNvSpPr/>
      </dsp:nvSpPr>
      <dsp:spPr>
        <a:xfrm>
          <a:off x="799463" y="33551"/>
          <a:ext cx="2436366" cy="24363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46DFCF-8C83-421A-844F-14AF6946B39F}">
      <dsp:nvSpPr>
        <dsp:cNvPr id="0" name=""/>
        <dsp:cNvSpPr/>
      </dsp:nvSpPr>
      <dsp:spPr>
        <a:xfrm>
          <a:off x="765128" y="95405"/>
          <a:ext cx="2436366" cy="24363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E50306-4C70-43DC-9468-9DA21E93A3FD}">
      <dsp:nvSpPr>
        <dsp:cNvPr id="0" name=""/>
        <dsp:cNvSpPr/>
      </dsp:nvSpPr>
      <dsp:spPr>
        <a:xfrm>
          <a:off x="709806" y="33551"/>
          <a:ext cx="2436366" cy="24363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BF0E50-BEA2-4FE8-BD00-5EA32E9F9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F4FE3B6-9AA2-49E4-B124-1E0066244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D87B05-E9F1-43BA-B695-70C35098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9399EA-A131-4E29-A788-E35A88E2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09C6F4-2BAD-4C1E-8E83-C99B1F5B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69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E9E951-6C69-4C2D-98CA-7A8927BD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7CF17A4-EBFF-48D2-8C2B-D73DD9400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A7233A-2CF6-452D-9DAC-43CE3CEE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8A290B-9ECF-4A4D-89DA-7D7F6BBA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3BFA32-19F4-45EB-A49A-00862D43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96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BEF4D4E-7224-4A0B-A52C-483840F4F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F0C6B02-2BA7-4645-AF13-134CDB08F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853704-7D6F-4548-8D20-4EDB5834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D67B35-1A54-439B-B611-921AC12D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4E15AF-E4DC-4981-8EAF-11EBDBBD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65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0C9E15-92DF-4475-AC20-0A40A882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2BCB6E-73C4-48EE-B50D-9DC78FAE6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64FB1C-FB2C-4EC9-B72E-0F0CA3DA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784FEC-2BF9-4C08-B131-1CA47988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C70386-E821-4710-B6A9-EB710245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37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74566-D835-4D71-A319-00079D8E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F5BF-713D-4B34-BE74-2CB4615E4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FC54C0-C160-4556-A53E-159ED6FD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248031-A6EE-442D-B5AD-A8F31BDF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2BBF78-EF23-4FF4-99A6-CD5C4F55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52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FC02B-3F88-411C-AFCA-3486E608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F617B1-5A80-4131-959B-DDA32B485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5E3595-915B-4035-9402-2E784A0EE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F19B0C-0513-44BB-9EC7-C3B5F9F6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877190-6280-47EC-9F8D-578F93AA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F484E0-C25E-4968-8219-67596C59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45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4BE80-BFD3-43E0-82CF-7481F22F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6EAF28-2E52-46FD-B94B-2C7E80686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CCC4C22-BBA6-45C9-84DC-B0577C531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150B63-0670-4D3E-ADFE-B5469A042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C1F93ED-F907-47F9-9823-B4DC8D7A2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EE92E8E-3C89-4C49-8D82-13229575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21ABB33-E3C2-464E-9527-146931F7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8F32F60-88A1-475F-BC61-5B52BD85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48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8E2AD-47D0-40BB-9D4D-1BAF2B54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A478A25-8871-41DB-B7E6-771556AB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051EE60-4624-493A-9D6F-34CA4038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4863541-B4D1-4FE4-8B87-2E8A2E80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08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FCF0A78-86D0-433B-AA52-8619F0AA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5E1EF7A-499C-4570-B623-E64F61D9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6D0B7A-87A4-4D96-8D14-C33E446A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37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21255-A69D-4840-B4D4-5FB33B50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7699A6-678B-4005-85B3-87FB67410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44C146-A229-4768-85B1-95C433483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136DD3-F875-40DF-91C5-CD4F3B27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629FFE-43F9-425C-B93D-56BE5DDD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6B56C3-484E-4A87-96EC-12669D27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74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EEB34-2180-4DB0-BA89-EF943D4A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A6E9598-05DD-4295-AA05-E823F2DB2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17AF1C-2A8D-4632-A319-33302DEAF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DCE45B-F088-4AAA-9F07-C398E295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351242-C2F9-4968-9A03-5E186F29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EF7A8CA-993D-4143-B33E-EC2B197C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96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2370293-4403-4A82-9C83-3678E004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7E9427-9447-43F4-8082-6AD57171F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3181D4-770A-4B49-9BE1-F91C5E1E8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41453-743D-4E47-89BB-605D8F40F6EC}" type="datetimeFigureOut">
              <a:rPr lang="pl-PL" smtClean="0"/>
              <a:t>17.08.2020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919FB1-496E-4BFE-9150-65BFF49E5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CB5F1C-23D3-48A0-B9D3-2E044541D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6FDE-50BC-4CAF-AA7B-3E538FDB2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64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jp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EF7298-6E23-4917-8A4D-883188884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4906" y="2704195"/>
            <a:ext cx="7871352" cy="981795"/>
          </a:xfrm>
        </p:spPr>
        <p:txBody>
          <a:bodyPr>
            <a:noAutofit/>
          </a:bodyPr>
          <a:lstStyle/>
          <a:p>
            <a:r>
              <a:rPr lang="pl-PL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Wykorzystanie ciepła odpadowego z kogeneracji biogazowej w systemie ciepłowniczym miasta Słupska”</a:t>
            </a: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E3FD5A-2DF4-4755-B5C0-7DABF1A497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39" y="198967"/>
            <a:ext cx="6879590" cy="895350"/>
          </a:xfrm>
          <a:prstGeom prst="rect">
            <a:avLst/>
          </a:prstGeom>
          <a:noFill/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FDBF97F-4D51-4A0C-AA02-AFEDDDF89881}"/>
              </a:ext>
            </a:extLst>
          </p:cNvPr>
          <p:cNvSpPr txBox="1"/>
          <p:nvPr/>
        </p:nvSpPr>
        <p:spPr>
          <a:xfrm>
            <a:off x="4829610" y="1086615"/>
            <a:ext cx="76001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współfinansowany z </a:t>
            </a:r>
            <a:r>
              <a:rPr lang="pl-PL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Europejskiego Funduszu Rozwoju Regionalnego, 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realizowany w ramach </a:t>
            </a:r>
          </a:p>
          <a:p>
            <a:r>
              <a:rPr lang="pl-PL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Regionalnego Programu Operacyjnego Województwa Pomorskiego 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lata 2014 – 2020, </a:t>
            </a:r>
            <a:endParaRPr lang="pl-PL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8BDF901-AFB9-469D-BF4D-7F1144C4122D}"/>
              </a:ext>
            </a:extLst>
          </p:cNvPr>
          <p:cNvSpPr txBox="1"/>
          <p:nvPr/>
        </p:nvSpPr>
        <p:spPr>
          <a:xfrm>
            <a:off x="4829610" y="1432735"/>
            <a:ext cx="39416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 Priorytetowa 10: </a:t>
            </a:r>
            <a:r>
              <a:rPr lang="pl-PL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Działanie 10.4: </a:t>
            </a:r>
            <a:r>
              <a:rPr lang="pl-PL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Redukcja emisji,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150A307-F8DA-4C34-B3DA-D5CAF26BE7B2}"/>
              </a:ext>
            </a:extLst>
          </p:cNvPr>
          <p:cNvSpPr txBox="1"/>
          <p:nvPr/>
        </p:nvSpPr>
        <p:spPr>
          <a:xfrm>
            <a:off x="4814442" y="1589662"/>
            <a:ext cx="7630473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Uchwała </a:t>
            </a:r>
            <a:r>
              <a:rPr lang="pl-PL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Zarządu Województwa Pomorskiego 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652/167/20 z dnia 28.07.2020r.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529FB17-0474-4BA0-B590-8E71FB023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054738"/>
              </p:ext>
            </p:extLst>
          </p:nvPr>
        </p:nvGraphicFramePr>
        <p:xfrm>
          <a:off x="4250097" y="3540784"/>
          <a:ext cx="3945637" cy="2580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Obraz 13">
            <a:extLst>
              <a:ext uri="{FF2B5EF4-FFF2-40B4-BE49-F238E27FC236}">
                <a16:creationId xmlns:a16="http://schemas.microsoft.com/office/drawing/2014/main" id="{B5FA4C3D-285F-4EAB-8B0B-0F318F9A37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r="-2" b="-2"/>
          <a:stretch/>
        </p:blipFill>
        <p:spPr>
          <a:xfrm>
            <a:off x="360268" y="5252868"/>
            <a:ext cx="2913443" cy="173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77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Łącznik prosty ze strzałką 72">
            <a:extLst>
              <a:ext uri="{FF2B5EF4-FFF2-40B4-BE49-F238E27FC236}">
                <a16:creationId xmlns:a16="http://schemas.microsoft.com/office/drawing/2014/main" id="{6EEC70C5-FA9F-4C9B-8AA7-C117E4FEA9C1}"/>
              </a:ext>
            </a:extLst>
          </p:cNvPr>
          <p:cNvCxnSpPr>
            <a:cxnSpLocks/>
          </p:cNvCxnSpPr>
          <p:nvPr/>
        </p:nvCxnSpPr>
        <p:spPr>
          <a:xfrm flipV="1">
            <a:off x="3705270" y="4167538"/>
            <a:ext cx="0" cy="25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A2C2143C-FF40-4B93-BF2E-81DF716E4622}"/>
              </a:ext>
            </a:extLst>
          </p:cNvPr>
          <p:cNvGrpSpPr/>
          <p:nvPr/>
        </p:nvGrpSpPr>
        <p:grpSpPr>
          <a:xfrm>
            <a:off x="798290" y="354734"/>
            <a:ext cx="11393710" cy="5661267"/>
            <a:chOff x="858840" y="775532"/>
            <a:chExt cx="11393710" cy="5661267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72E0A15B-5C28-4A40-A631-F319925D7C6A}"/>
                </a:ext>
              </a:extLst>
            </p:cNvPr>
            <p:cNvGrpSpPr/>
            <p:nvPr/>
          </p:nvGrpSpPr>
          <p:grpSpPr>
            <a:xfrm>
              <a:off x="858840" y="775532"/>
              <a:ext cx="8464233" cy="5661267"/>
              <a:chOff x="859885" y="759305"/>
              <a:chExt cx="8464233" cy="5661267"/>
            </a:xfrm>
          </p:grpSpPr>
          <p:pic>
            <p:nvPicPr>
              <p:cNvPr id="46" name="Obraz 45">
                <a:extLst>
                  <a:ext uri="{FF2B5EF4-FFF2-40B4-BE49-F238E27FC236}">
                    <a16:creationId xmlns:a16="http://schemas.microsoft.com/office/drawing/2014/main" id="{11FBBEC2-83DE-4442-8EAE-555A0F27A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78782" y="1523548"/>
                <a:ext cx="1708623" cy="1637510"/>
              </a:xfrm>
              <a:prstGeom prst="rect">
                <a:avLst/>
              </a:prstGeom>
            </p:spPr>
          </p:pic>
          <p:grpSp>
            <p:nvGrpSpPr>
              <p:cNvPr id="36" name="Grupa 35">
                <a:extLst>
                  <a:ext uri="{FF2B5EF4-FFF2-40B4-BE49-F238E27FC236}">
                    <a16:creationId xmlns:a16="http://schemas.microsoft.com/office/drawing/2014/main" id="{8088860C-5344-4C77-807F-B2FFCB27ABAF}"/>
                  </a:ext>
                </a:extLst>
              </p:cNvPr>
              <p:cNvGrpSpPr/>
              <p:nvPr/>
            </p:nvGrpSpPr>
            <p:grpSpPr>
              <a:xfrm>
                <a:off x="5737303" y="3736729"/>
                <a:ext cx="3586815" cy="2320897"/>
                <a:chOff x="5578108" y="3536982"/>
                <a:chExt cx="3586815" cy="2320897"/>
              </a:xfrm>
            </p:grpSpPr>
            <p:grpSp>
              <p:nvGrpSpPr>
                <p:cNvPr id="6" name="Grupa 5">
                  <a:extLst>
                    <a:ext uri="{FF2B5EF4-FFF2-40B4-BE49-F238E27FC236}">
                      <a16:creationId xmlns:a16="http://schemas.microsoft.com/office/drawing/2014/main" id="{0BF3FEA1-9B31-46BC-BC51-F3F5EF5677C9}"/>
                    </a:ext>
                  </a:extLst>
                </p:cNvPr>
                <p:cNvGrpSpPr/>
                <p:nvPr/>
              </p:nvGrpSpPr>
              <p:grpSpPr>
                <a:xfrm>
                  <a:off x="5578108" y="3973664"/>
                  <a:ext cx="2979754" cy="1884215"/>
                  <a:chOff x="4381889" y="3861755"/>
                  <a:chExt cx="2979754" cy="1884215"/>
                </a:xfrm>
              </p:grpSpPr>
              <p:pic>
                <p:nvPicPr>
                  <p:cNvPr id="8" name="Obraz 7" descr="Obraz zawierający lego&#10;&#10;Opis wygenerowany przy wysokim poziomie pewności">
                    <a:extLst>
                      <a:ext uri="{FF2B5EF4-FFF2-40B4-BE49-F238E27FC236}">
                        <a16:creationId xmlns:a16="http://schemas.microsoft.com/office/drawing/2014/main" id="{9A85A661-D216-4911-BC24-6C0376AE45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81889" y="3861755"/>
                    <a:ext cx="2979754" cy="1884215"/>
                  </a:xfrm>
                  <a:prstGeom prst="rect">
                    <a:avLst/>
                  </a:prstGeom>
                </p:spPr>
              </p:pic>
              <p:sp>
                <p:nvSpPr>
                  <p:cNvPr id="21" name="pole tekstowe 20">
                    <a:extLst>
                      <a:ext uri="{FF2B5EF4-FFF2-40B4-BE49-F238E27FC236}">
                        <a16:creationId xmlns:a16="http://schemas.microsoft.com/office/drawing/2014/main" id="{1BB58E61-9AB2-47D2-AEDD-B05920D75C53}"/>
                      </a:ext>
                    </a:extLst>
                  </p:cNvPr>
                  <p:cNvSpPr txBox="1"/>
                  <p:nvPr/>
                </p:nvSpPr>
                <p:spPr>
                  <a:xfrm>
                    <a:off x="5200070" y="5131312"/>
                    <a:ext cx="1171269" cy="369332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l-PL" sz="900" dirty="0">
                        <a:solidFill>
                          <a:schemeClr val="bg1"/>
                        </a:solidFill>
                      </a:rPr>
                      <a:t>WYSOKOSPRAWNA KOGENERACJA</a:t>
                    </a:r>
                  </a:p>
                </p:txBody>
              </p:sp>
            </p:grpSp>
            <p:sp>
              <p:nvSpPr>
                <p:cNvPr id="34" name="Prostokąt 33">
                  <a:extLst>
                    <a:ext uri="{FF2B5EF4-FFF2-40B4-BE49-F238E27FC236}">
                      <a16:creationId xmlns:a16="http://schemas.microsoft.com/office/drawing/2014/main" id="{711C4765-F152-4CAB-B0E4-B78C40147EF7}"/>
                    </a:ext>
                  </a:extLst>
                </p:cNvPr>
                <p:cNvSpPr/>
                <p:nvPr/>
              </p:nvSpPr>
              <p:spPr>
                <a:xfrm>
                  <a:off x="7902388" y="3536982"/>
                  <a:ext cx="1262535" cy="1088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pic>
            <p:nvPicPr>
              <p:cNvPr id="5" name="Obraz 4">
                <a:extLst>
                  <a:ext uri="{FF2B5EF4-FFF2-40B4-BE49-F238E27FC236}">
                    <a16:creationId xmlns:a16="http://schemas.microsoft.com/office/drawing/2014/main" id="{BCD51246-C965-4684-9327-CF4CF7CBE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1217" y="759305"/>
                <a:ext cx="996910" cy="2489326"/>
              </a:xfrm>
              <a:prstGeom prst="rect">
                <a:avLst/>
              </a:prstGeom>
            </p:spPr>
          </p:pic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15B9058D-BE3D-4D11-BE3F-8BD670D929FD}"/>
                  </a:ext>
                </a:extLst>
              </p:cNvPr>
              <p:cNvSpPr txBox="1"/>
              <p:nvPr/>
            </p:nvSpPr>
            <p:spPr>
              <a:xfrm>
                <a:off x="5015595" y="6143573"/>
                <a:ext cx="1777000" cy="276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l-PL" sz="1200" dirty="0"/>
                  <a:t>PALIWA GAZOWE I INNE?</a:t>
                </a:r>
              </a:p>
            </p:txBody>
          </p:sp>
          <p:pic>
            <p:nvPicPr>
              <p:cNvPr id="25" name="Obraz 24">
                <a:extLst>
                  <a:ext uri="{FF2B5EF4-FFF2-40B4-BE49-F238E27FC236}">
                    <a16:creationId xmlns:a16="http://schemas.microsoft.com/office/drawing/2014/main" id="{DBE49F3C-C24E-41FC-BD34-D62B64D92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6711" y="1511384"/>
                <a:ext cx="2762750" cy="2762750"/>
              </a:xfrm>
              <a:prstGeom prst="rect">
                <a:avLst/>
              </a:prstGeom>
            </p:spPr>
          </p:pic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6478A1F0-1C07-4941-A01D-97E84C5F3211}"/>
                  </a:ext>
                </a:extLst>
              </p:cNvPr>
              <p:cNvSpPr txBox="1"/>
              <p:nvPr/>
            </p:nvSpPr>
            <p:spPr>
              <a:xfrm>
                <a:off x="4455915" y="4242988"/>
                <a:ext cx="24966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/>
                  <a:t>Efektywna sieć ciepła </a:t>
                </a:r>
              </a:p>
            </p:txBody>
          </p:sp>
          <p:cxnSp>
            <p:nvCxnSpPr>
              <p:cNvPr id="19" name="Łącznik: łamany 18">
                <a:extLst>
                  <a:ext uri="{FF2B5EF4-FFF2-40B4-BE49-F238E27FC236}">
                    <a16:creationId xmlns:a16="http://schemas.microsoft.com/office/drawing/2014/main" id="{183EE85D-2B35-47AA-89BA-206CFFDC527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419092" y="3813278"/>
                <a:ext cx="2887765" cy="759409"/>
              </a:xfrm>
              <a:prstGeom prst="bentConnector3">
                <a:avLst>
                  <a:gd name="adj1" fmla="val 100123"/>
                </a:avLst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4BDF34EE-7C94-4DEA-A2C5-F33D3F94F489}"/>
                  </a:ext>
                </a:extLst>
              </p:cNvPr>
              <p:cNvSpPr txBox="1"/>
              <p:nvPr/>
            </p:nvSpPr>
            <p:spPr>
              <a:xfrm>
                <a:off x="859885" y="3034975"/>
                <a:ext cx="1689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dirty="0"/>
                  <a:t>Słupsk - Inteligentne Miasto Nowej Generacji</a:t>
                </a:r>
              </a:p>
            </p:txBody>
          </p:sp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0D239213-3ABA-4A4A-BB6D-4918EED9FB2B}"/>
                  </a:ext>
                </a:extLst>
              </p:cNvPr>
              <p:cNvSpPr txBox="1"/>
              <p:nvPr/>
            </p:nvSpPr>
            <p:spPr>
              <a:xfrm>
                <a:off x="6515217" y="3536277"/>
                <a:ext cx="8859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/>
                  <a:t>OSD/</a:t>
                </a:r>
                <a:r>
                  <a:rPr lang="pl-PL" sz="1200" dirty="0" err="1"/>
                  <a:t>OSDn</a:t>
                </a:r>
                <a:endParaRPr lang="pl-PL" sz="1200" dirty="0"/>
              </a:p>
            </p:txBody>
          </p:sp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EE48386D-07DA-4B5E-8846-AA3F8FB89A2A}"/>
                  </a:ext>
                </a:extLst>
              </p:cNvPr>
              <p:cNvSpPr txBox="1"/>
              <p:nvPr/>
            </p:nvSpPr>
            <p:spPr>
              <a:xfrm>
                <a:off x="4812311" y="4916354"/>
                <a:ext cx="14636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 dirty="0"/>
                  <a:t>WODOCIĄGI SŁUPSK</a:t>
                </a:r>
              </a:p>
              <a:p>
                <a:pPr algn="ctr"/>
                <a:r>
                  <a:rPr lang="pl-PL" sz="1100" b="1" dirty="0"/>
                  <a:t>OCZYSZCZALNIA</a:t>
                </a:r>
              </a:p>
            </p:txBody>
          </p:sp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8DD71339-EC1D-4B13-9B48-0E645FC2B284}"/>
                  </a:ext>
                </a:extLst>
              </p:cNvPr>
              <p:cNvSpPr txBox="1"/>
              <p:nvPr/>
            </p:nvSpPr>
            <p:spPr>
              <a:xfrm>
                <a:off x="8348797" y="5321022"/>
                <a:ext cx="4899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/>
                  <a:t>GPZ</a:t>
                </a:r>
              </a:p>
            </p:txBody>
          </p:sp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67510783-1B25-4F84-A0F4-D4D0C7BDB44A}"/>
                  </a:ext>
                </a:extLst>
              </p:cNvPr>
              <p:cNvSpPr txBox="1"/>
              <p:nvPr/>
            </p:nvSpPr>
            <p:spPr>
              <a:xfrm>
                <a:off x="3264895" y="5751511"/>
                <a:ext cx="1045855" cy="276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dirty="0"/>
                  <a:t>BIOODPADY</a:t>
                </a:r>
              </a:p>
            </p:txBody>
          </p:sp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5F626D35-E806-4D56-8919-A129F2A4BF09}"/>
                  </a:ext>
                </a:extLst>
              </p:cNvPr>
              <p:cNvSpPr txBox="1"/>
              <p:nvPr/>
            </p:nvSpPr>
            <p:spPr>
              <a:xfrm>
                <a:off x="3409673" y="5395581"/>
                <a:ext cx="914400" cy="276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dirty="0"/>
                  <a:t>BIOMASA</a:t>
                </a:r>
              </a:p>
            </p:txBody>
          </p:sp>
          <p:cxnSp>
            <p:nvCxnSpPr>
              <p:cNvPr id="48" name="Łącznik prosty ze strzałką 47">
                <a:extLst>
                  <a:ext uri="{FF2B5EF4-FFF2-40B4-BE49-F238E27FC236}">
                    <a16:creationId xmlns:a16="http://schemas.microsoft.com/office/drawing/2014/main" id="{F39520D8-DB51-4FC8-AE39-B9D656B952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5941" y="2756047"/>
                <a:ext cx="14485" cy="740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ze strzałką 49">
                <a:extLst>
                  <a:ext uri="{FF2B5EF4-FFF2-40B4-BE49-F238E27FC236}">
                    <a16:creationId xmlns:a16="http://schemas.microsoft.com/office/drawing/2014/main" id="{0BE13AB0-C9DA-4824-A94F-47965CB69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662" y="2722875"/>
                <a:ext cx="14485" cy="740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pole tekstowe 62">
                <a:extLst>
                  <a:ext uri="{FF2B5EF4-FFF2-40B4-BE49-F238E27FC236}">
                    <a16:creationId xmlns:a16="http://schemas.microsoft.com/office/drawing/2014/main" id="{8F424E48-2AC5-4F9F-B84C-DF706C6EA458}"/>
                  </a:ext>
                </a:extLst>
              </p:cNvPr>
              <p:cNvSpPr txBox="1"/>
              <p:nvPr/>
            </p:nvSpPr>
            <p:spPr>
              <a:xfrm>
                <a:off x="7227180" y="5890011"/>
                <a:ext cx="10726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/>
                  <a:t>CHP - ENGIE</a:t>
                </a:r>
              </a:p>
            </p:txBody>
          </p:sp>
          <p:cxnSp>
            <p:nvCxnSpPr>
              <p:cNvPr id="27" name="Łącznik: łamany 26">
                <a:extLst>
                  <a:ext uri="{FF2B5EF4-FFF2-40B4-BE49-F238E27FC236}">
                    <a16:creationId xmlns:a16="http://schemas.microsoft.com/office/drawing/2014/main" id="{BAC74F22-8D06-48F9-BF05-2E06729777A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360611" y="3532095"/>
                <a:ext cx="2974739" cy="1196905"/>
              </a:xfrm>
              <a:prstGeom prst="bentConnector3">
                <a:avLst>
                  <a:gd name="adj1" fmla="val 577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ole tekstowe 63">
                <a:extLst>
                  <a:ext uri="{FF2B5EF4-FFF2-40B4-BE49-F238E27FC236}">
                    <a16:creationId xmlns:a16="http://schemas.microsoft.com/office/drawing/2014/main" id="{0A0F4018-EFB4-490A-9A72-672DB61CBDF7}"/>
                  </a:ext>
                </a:extLst>
              </p:cNvPr>
              <p:cNvSpPr txBox="1"/>
              <p:nvPr/>
            </p:nvSpPr>
            <p:spPr>
              <a:xfrm>
                <a:off x="3072691" y="4830407"/>
                <a:ext cx="1430261" cy="2539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050" dirty="0"/>
                  <a:t>CIEPŁO ODPADOWE</a:t>
                </a:r>
              </a:p>
            </p:txBody>
          </p:sp>
        </p:grp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CB61E876-58BA-4AB6-8C69-7159D94AE64F}"/>
                </a:ext>
              </a:extLst>
            </p:cNvPr>
            <p:cNvSpPr txBox="1"/>
            <p:nvPr/>
          </p:nvSpPr>
          <p:spPr>
            <a:xfrm>
              <a:off x="7726572" y="2503010"/>
              <a:ext cx="12154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/>
                <a:t>WIATR SŁUPSK</a:t>
              </a: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930066DF-4019-41E5-9473-165795393305}"/>
                </a:ext>
              </a:extLst>
            </p:cNvPr>
            <p:cNvSpPr txBox="1"/>
            <p:nvPr/>
          </p:nvSpPr>
          <p:spPr>
            <a:xfrm>
              <a:off x="6562467" y="2192977"/>
              <a:ext cx="622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PV</a:t>
              </a:r>
            </a:p>
          </p:txBody>
        </p:sp>
        <p:pic>
          <p:nvPicPr>
            <p:cNvPr id="69" name="Obraz 68">
              <a:extLst>
                <a:ext uri="{FF2B5EF4-FFF2-40B4-BE49-F238E27FC236}">
                  <a16:creationId xmlns:a16="http://schemas.microsoft.com/office/drawing/2014/main" id="{E00FC451-1692-4B66-898D-989BC21E6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7" b="36147"/>
            <a:stretch/>
          </p:blipFill>
          <p:spPr>
            <a:xfrm flipH="1">
              <a:off x="8784665" y="3194758"/>
              <a:ext cx="1404178" cy="596820"/>
            </a:xfrm>
            <a:prstGeom prst="rect">
              <a:avLst/>
            </a:prstGeom>
          </p:spPr>
        </p:pic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7635C2B1-722C-44BF-8EB0-A7CB03B13C7D}"/>
                </a:ext>
              </a:extLst>
            </p:cNvPr>
            <p:cNvSpPr txBox="1"/>
            <p:nvPr/>
          </p:nvSpPr>
          <p:spPr>
            <a:xfrm>
              <a:off x="8784665" y="2907138"/>
              <a:ext cx="1673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ELEKTROMOBILNOŚĆ</a:t>
              </a:r>
            </a:p>
          </p:txBody>
        </p:sp>
        <p:pic>
          <p:nvPicPr>
            <p:cNvPr id="83" name="Obraz 82" descr="Obraz zawierający wewnątrz&#10;&#10;Opis wygenerowany przy bardzo wysokim poziomie pewności">
              <a:extLst>
                <a:ext uri="{FF2B5EF4-FFF2-40B4-BE49-F238E27FC236}">
                  <a16:creationId xmlns:a16="http://schemas.microsoft.com/office/drawing/2014/main" id="{A10C026D-E520-4F73-BCC2-5E9A4FC07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819" y="4085568"/>
              <a:ext cx="805472" cy="871857"/>
            </a:xfrm>
            <a:prstGeom prst="rect">
              <a:avLst/>
            </a:prstGeom>
          </p:spPr>
        </p:pic>
        <p:cxnSp>
          <p:nvCxnSpPr>
            <p:cNvPr id="85" name="Łącznik prosty 84">
              <a:extLst>
                <a:ext uri="{FF2B5EF4-FFF2-40B4-BE49-F238E27FC236}">
                  <a16:creationId xmlns:a16="http://schemas.microsoft.com/office/drawing/2014/main" id="{6756EE4F-C0B1-4B3A-A9A7-C37E70BD506A}"/>
                </a:ext>
              </a:extLst>
            </p:cNvPr>
            <p:cNvCxnSpPr>
              <a:cxnSpLocks/>
            </p:cNvCxnSpPr>
            <p:nvPr/>
          </p:nvCxnSpPr>
          <p:spPr>
            <a:xfrm>
              <a:off x="8348797" y="4502051"/>
              <a:ext cx="10910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pole tekstowe 86">
              <a:extLst>
                <a:ext uri="{FF2B5EF4-FFF2-40B4-BE49-F238E27FC236}">
                  <a16:creationId xmlns:a16="http://schemas.microsoft.com/office/drawing/2014/main" id="{BC9C38F3-CE56-45F6-9BD4-8BB1628A9437}"/>
                </a:ext>
              </a:extLst>
            </p:cNvPr>
            <p:cNvSpPr txBox="1"/>
            <p:nvPr/>
          </p:nvSpPr>
          <p:spPr>
            <a:xfrm>
              <a:off x="8435222" y="4271219"/>
              <a:ext cx="16731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BADANIA </a:t>
              </a:r>
            </a:p>
            <a:p>
              <a:r>
                <a:rPr lang="pl-PL" sz="1100" dirty="0"/>
                <a:t>I ROZWÓJ</a:t>
              </a:r>
            </a:p>
          </p:txBody>
        </p:sp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6D03498F-55FD-42B3-8D72-0F8AFD0CEFC9}"/>
                </a:ext>
              </a:extLst>
            </p:cNvPr>
            <p:cNvSpPr txBox="1"/>
            <p:nvPr/>
          </p:nvSpPr>
          <p:spPr>
            <a:xfrm>
              <a:off x="10060231" y="4274604"/>
              <a:ext cx="9995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SMART GRID</a:t>
              </a:r>
            </a:p>
          </p:txBody>
        </p:sp>
        <p:sp>
          <p:nvSpPr>
            <p:cNvPr id="49" name="pole tekstowe 48">
              <a:extLst>
                <a:ext uri="{FF2B5EF4-FFF2-40B4-BE49-F238E27FC236}">
                  <a16:creationId xmlns:a16="http://schemas.microsoft.com/office/drawing/2014/main" id="{C6E27407-4C92-4241-983F-9C6B6432FDEC}"/>
                </a:ext>
              </a:extLst>
            </p:cNvPr>
            <p:cNvSpPr txBox="1"/>
            <p:nvPr/>
          </p:nvSpPr>
          <p:spPr>
            <a:xfrm>
              <a:off x="10079213" y="4510336"/>
              <a:ext cx="14635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MAGAZYNY ENERGII</a:t>
              </a:r>
            </a:p>
          </p:txBody>
        </p:sp>
        <p:sp>
          <p:nvSpPr>
            <p:cNvPr id="65" name="pole tekstowe 64">
              <a:extLst>
                <a:ext uri="{FF2B5EF4-FFF2-40B4-BE49-F238E27FC236}">
                  <a16:creationId xmlns:a16="http://schemas.microsoft.com/office/drawing/2014/main" id="{580B7E19-36B3-4E60-8DA6-49892707513A}"/>
                </a:ext>
              </a:extLst>
            </p:cNvPr>
            <p:cNvSpPr txBox="1"/>
            <p:nvPr/>
          </p:nvSpPr>
          <p:spPr>
            <a:xfrm>
              <a:off x="10077291" y="4727413"/>
              <a:ext cx="21752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WIRTUALNE ELEKTROWNIE</a:t>
              </a:r>
            </a:p>
          </p:txBody>
        </p:sp>
        <p:sp>
          <p:nvSpPr>
            <p:cNvPr id="66" name="pole tekstowe 65">
              <a:extLst>
                <a:ext uri="{FF2B5EF4-FFF2-40B4-BE49-F238E27FC236}">
                  <a16:creationId xmlns:a16="http://schemas.microsoft.com/office/drawing/2014/main" id="{671DB6A8-4412-4954-9482-5D8158546FF0}"/>
                </a:ext>
              </a:extLst>
            </p:cNvPr>
            <p:cNvSpPr txBox="1"/>
            <p:nvPr/>
          </p:nvSpPr>
          <p:spPr>
            <a:xfrm>
              <a:off x="10077275" y="4046236"/>
              <a:ext cx="9995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DSR</a:t>
              </a:r>
            </a:p>
          </p:txBody>
        </p: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CB902FC4-B854-4F79-B5D4-F6FE9420A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4365" y="5319403"/>
              <a:ext cx="2690685" cy="1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F55350D6-9034-42F0-9E06-35D320370C6A}"/>
                </a:ext>
              </a:extLst>
            </p:cNvPr>
            <p:cNvSpPr txBox="1"/>
            <p:nvPr/>
          </p:nvSpPr>
          <p:spPr>
            <a:xfrm>
              <a:off x="9156997" y="5077723"/>
              <a:ext cx="1653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SIEĆ ZAWODOWA OSD</a:t>
              </a:r>
            </a:p>
          </p:txBody>
        </p:sp>
        <p:sp>
          <p:nvSpPr>
            <p:cNvPr id="68" name="pole tekstowe 67">
              <a:extLst>
                <a:ext uri="{FF2B5EF4-FFF2-40B4-BE49-F238E27FC236}">
                  <a16:creationId xmlns:a16="http://schemas.microsoft.com/office/drawing/2014/main" id="{7C9F9F67-02C5-47E0-A09D-61AC6A8AC75C}"/>
                </a:ext>
              </a:extLst>
            </p:cNvPr>
            <p:cNvSpPr txBox="1"/>
            <p:nvPr/>
          </p:nvSpPr>
          <p:spPr>
            <a:xfrm>
              <a:off x="9389629" y="5349458"/>
              <a:ext cx="19710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STABILNE PRZEPŁYWY ENERGII</a:t>
              </a:r>
            </a:p>
          </p:txBody>
        </p:sp>
        <p:sp>
          <p:nvSpPr>
            <p:cNvPr id="71" name="pole tekstowe 70">
              <a:extLst>
                <a:ext uri="{FF2B5EF4-FFF2-40B4-BE49-F238E27FC236}">
                  <a16:creationId xmlns:a16="http://schemas.microsoft.com/office/drawing/2014/main" id="{EF376463-F253-48E7-9B9F-4F9D2894E96C}"/>
                </a:ext>
              </a:extLst>
            </p:cNvPr>
            <p:cNvSpPr txBox="1"/>
            <p:nvPr/>
          </p:nvSpPr>
          <p:spPr>
            <a:xfrm>
              <a:off x="9408922" y="5587571"/>
              <a:ext cx="213383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MODEL WSPÓŁPRACY SKB/OSD</a:t>
              </a:r>
            </a:p>
          </p:txBody>
        </p:sp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C1F81406-39F4-4666-A784-ED55369C0EE6}"/>
                </a:ext>
              </a:extLst>
            </p:cNvPr>
            <p:cNvSpPr txBox="1"/>
            <p:nvPr/>
          </p:nvSpPr>
          <p:spPr>
            <a:xfrm>
              <a:off x="10060230" y="3818410"/>
              <a:ext cx="13414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ZIELONY WODÓR</a:t>
              </a: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CE6E52C-871E-4F40-94A9-74BC408A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9" y="496352"/>
            <a:ext cx="7339195" cy="574602"/>
          </a:xfrm>
        </p:spPr>
        <p:txBody>
          <a:bodyPr>
            <a:normAutofit/>
          </a:bodyPr>
          <a:lstStyle/>
          <a:p>
            <a:r>
              <a:rPr lang="pl-PL" sz="1600" dirty="0"/>
              <a:t>Czy Słupsk może być miastem zbilansowanym własną, czystą energią?</a:t>
            </a:r>
          </a:p>
        </p:txBody>
      </p:sp>
      <p:sp>
        <p:nvSpPr>
          <p:cNvPr id="72" name="Tytuł 1">
            <a:extLst>
              <a:ext uri="{FF2B5EF4-FFF2-40B4-BE49-F238E27FC236}">
                <a16:creationId xmlns:a16="http://schemas.microsoft.com/office/drawing/2014/main" id="{B14B84E3-1D2F-418B-BF05-35DCF78DADA9}"/>
              </a:ext>
            </a:extLst>
          </p:cNvPr>
          <p:cNvSpPr txBox="1">
            <a:spLocks/>
          </p:cNvSpPr>
          <p:nvPr/>
        </p:nvSpPr>
        <p:spPr>
          <a:xfrm>
            <a:off x="9286781" y="6486997"/>
            <a:ext cx="2757301" cy="298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n-ea"/>
                <a:cs typeface="+mn-cs"/>
              </a:rPr>
              <a:t>Słupski Klaster </a:t>
            </a:r>
            <a:r>
              <a:rPr lang="pl-PL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n-ea"/>
                <a:cs typeface="+mn-cs"/>
              </a:rPr>
              <a:t>Bio</a:t>
            </a:r>
            <a:r>
              <a:rPr lang="pl-PL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n-ea"/>
                <a:cs typeface="+mn-cs"/>
              </a:rPr>
              <a:t>energetyczny</a:t>
            </a:r>
          </a:p>
        </p:txBody>
      </p: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C4EBFF40-6E61-401F-842D-D853C7E3AF0C}"/>
              </a:ext>
            </a:extLst>
          </p:cNvPr>
          <p:cNvCxnSpPr>
            <a:cxnSpLocks/>
            <a:stCxn id="9" idx="3"/>
            <a:endCxn id="12" idx="2"/>
          </p:cNvCxnSpPr>
          <p:nvPr/>
        </p:nvCxnSpPr>
        <p:spPr>
          <a:xfrm flipV="1">
            <a:off x="4249155" y="4942670"/>
            <a:ext cx="1233396" cy="54277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ze strzałką 79">
            <a:extLst>
              <a:ext uri="{FF2B5EF4-FFF2-40B4-BE49-F238E27FC236}">
                <a16:creationId xmlns:a16="http://schemas.microsoft.com/office/drawing/2014/main" id="{B99FE5BE-55F0-43C8-BEE3-F8D4D476BB17}"/>
              </a:ext>
            </a:extLst>
          </p:cNvPr>
          <p:cNvCxnSpPr>
            <a:cxnSpLocks/>
            <a:stCxn id="12" idx="0"/>
          </p:cNvCxnSpPr>
          <p:nvPr/>
        </p:nvCxnSpPr>
        <p:spPr>
          <a:xfrm flipH="1">
            <a:off x="4425450" y="4511783"/>
            <a:ext cx="105710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: łamany 83">
            <a:extLst>
              <a:ext uri="{FF2B5EF4-FFF2-40B4-BE49-F238E27FC236}">
                <a16:creationId xmlns:a16="http://schemas.microsoft.com/office/drawing/2014/main" id="{E6427EFB-083C-42B5-A569-B2D7082F12B8}"/>
              </a:ext>
            </a:extLst>
          </p:cNvPr>
          <p:cNvCxnSpPr>
            <a:cxnSpLocks/>
            <a:stCxn id="42" idx="3"/>
            <a:endCxn id="12" idx="2"/>
          </p:cNvCxnSpPr>
          <p:nvPr/>
        </p:nvCxnSpPr>
        <p:spPr>
          <a:xfrm flipV="1">
            <a:off x="4262478" y="4942670"/>
            <a:ext cx="1220073" cy="18684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: łamany 85">
            <a:extLst>
              <a:ext uri="{FF2B5EF4-FFF2-40B4-BE49-F238E27FC236}">
                <a16:creationId xmlns:a16="http://schemas.microsoft.com/office/drawing/2014/main" id="{7A73FEF6-FF5A-4F73-B30D-6DF57ED27C67}"/>
              </a:ext>
            </a:extLst>
          </p:cNvPr>
          <p:cNvCxnSpPr>
            <a:cxnSpLocks/>
            <a:stCxn id="15" idx="0"/>
            <a:endCxn id="12" idx="2"/>
          </p:cNvCxnSpPr>
          <p:nvPr/>
        </p:nvCxnSpPr>
        <p:spPr>
          <a:xfrm rot="16200000" flipV="1">
            <a:off x="5264360" y="5160861"/>
            <a:ext cx="796332" cy="359949"/>
          </a:xfrm>
          <a:prstGeom prst="bentConnector3">
            <a:avLst>
              <a:gd name="adj1" fmla="val 3204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: łamany 90">
            <a:extLst>
              <a:ext uri="{FF2B5EF4-FFF2-40B4-BE49-F238E27FC236}">
                <a16:creationId xmlns:a16="http://schemas.microsoft.com/office/drawing/2014/main" id="{88F9B00D-328B-4D2A-B08B-EF7B1481F037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731000" y="5420689"/>
            <a:ext cx="434585" cy="45681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36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42BD86-4ECF-48C0-8BBD-D0B95231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73" y="644154"/>
            <a:ext cx="4005781" cy="1325563"/>
          </a:xfrm>
        </p:spPr>
        <p:txBody>
          <a:bodyPr>
            <a:normAutofit/>
          </a:bodyPr>
          <a:lstStyle/>
          <a:p>
            <a:r>
              <a:rPr lang="pl-PL" sz="3200" dirty="0"/>
              <a:t>Kontekst i cele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E9D60-BA05-4D57-907C-79177D4C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644" y="2963312"/>
            <a:ext cx="5280956" cy="2739904"/>
          </a:xfrm>
        </p:spPr>
        <p:txBody>
          <a:bodyPr>
            <a:normAutofit/>
          </a:bodyPr>
          <a:lstStyle/>
          <a:p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Wykorzystanie ciepła odpadowego powstającego w jednostkach kogeneracyjnych oczyszczalni ścieków poprawi efektywność energetyczną systemu ciepłowniczego miasta Słupska, </a:t>
            </a:r>
            <a:r>
              <a:rPr lang="pl-PL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zmniejszy emisyjność produkcji energii i korzystnie wpłynie na koszty usług komunalnych w regionie.</a:t>
            </a:r>
          </a:p>
          <a:p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Rozłożenie kosztów funkcjonowania jednostek wytwórczych oraz wspólne bilansowanie energii </a:t>
            </a:r>
            <a:r>
              <a:rPr lang="pl-PL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korzystnie wpłynie na redukcje kosztów oczyszczania oraz koszty funkcjonowania Parku Wodnego 3 Fale, 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jako głównego odbiorcy ciepła.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Skojarzona produkcja energii elektrycznej i cieplnej poprawia bilans energetyczny oraz </a:t>
            </a:r>
            <a:r>
              <a:rPr lang="pl-PL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stwarza możliwości rozwoju nowych kompetencji </a:t>
            </a: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modeli biznesowych opartych na </a:t>
            </a:r>
            <a:r>
              <a:rPr lang="pl-PL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lokalnych odnawialnych źródłach wytwórczych i lokalnym rynku pracy</a:t>
            </a: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9" name="Obraz 68">
            <a:extLst>
              <a:ext uri="{FF2B5EF4-FFF2-40B4-BE49-F238E27FC236}">
                <a16:creationId xmlns:a16="http://schemas.microsoft.com/office/drawing/2014/main" id="{AFE2EB8D-DB0E-49E2-B39A-2BC8EE6BB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072" y="1197484"/>
            <a:ext cx="5384443" cy="4505732"/>
          </a:xfrm>
          <a:prstGeom prst="rect">
            <a:avLst/>
          </a:prstGeom>
        </p:spPr>
      </p:pic>
      <p:sp>
        <p:nvSpPr>
          <p:cNvPr id="73" name="pole tekstowe 72">
            <a:extLst>
              <a:ext uri="{FF2B5EF4-FFF2-40B4-BE49-F238E27FC236}">
                <a16:creationId xmlns:a16="http://schemas.microsoft.com/office/drawing/2014/main" id="{B68C1708-DDD2-4D5C-9A03-DD7B009E8BBB}"/>
              </a:ext>
            </a:extLst>
          </p:cNvPr>
          <p:cNvSpPr txBox="1"/>
          <p:nvPr/>
        </p:nvSpPr>
        <p:spPr>
          <a:xfrm>
            <a:off x="712973" y="1693193"/>
            <a:ext cx="592617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200" dirty="0">
                <a:ea typeface="Times New Roman" panose="02020603050405020304" pitchFamily="18" charset="0"/>
              </a:rPr>
              <a:t>P</a:t>
            </a:r>
            <a:r>
              <a:rPr lang="pl-PL" sz="1200" dirty="0">
                <a:effectLst/>
                <a:ea typeface="Times New Roman" panose="02020603050405020304" pitchFamily="18" charset="0"/>
              </a:rPr>
              <a:t>rojekt wykorzystuje potencjał posiadanych zasobów dla poprawy bezpieczeństwa dostaw energii, racjonalizuje zużycie energii oraz powoduje redukcję środowiskowych oddziaływań związanych z jej produkcją poprzez inwestycje skupiające się na efektywności energetycznej, odnawialnych źródłach energii i redukcji emisji.</a:t>
            </a:r>
          </a:p>
        </p:txBody>
      </p:sp>
    </p:spTree>
    <p:extLst>
      <p:ext uri="{BB962C8B-B14F-4D97-AF65-F5344CB8AC3E}">
        <p14:creationId xmlns:p14="http://schemas.microsoft.com/office/powerpoint/2010/main" val="51500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Obraz 4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8" y="3893534"/>
            <a:ext cx="1329756" cy="996255"/>
          </a:xfrm>
          <a:prstGeom prst="rect">
            <a:avLst/>
          </a:prstGeom>
        </p:spPr>
      </p:pic>
      <p:pic>
        <p:nvPicPr>
          <p:cNvPr id="454" name="Obraz 4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90" y="4564603"/>
            <a:ext cx="892276" cy="892276"/>
          </a:xfrm>
          <a:prstGeom prst="rect">
            <a:avLst/>
          </a:prstGeom>
        </p:spPr>
      </p:pic>
      <p:pic>
        <p:nvPicPr>
          <p:cNvPr id="77" name="Obraz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47" y="1979970"/>
            <a:ext cx="1025090" cy="768818"/>
          </a:xfrm>
          <a:prstGeom prst="rect">
            <a:avLst/>
          </a:prstGeom>
        </p:spPr>
      </p:pic>
      <p:sp>
        <p:nvSpPr>
          <p:cNvPr id="490" name="pole tekstowe 489"/>
          <p:cNvSpPr txBox="1"/>
          <p:nvPr/>
        </p:nvSpPr>
        <p:spPr>
          <a:xfrm>
            <a:off x="8053959" y="4965155"/>
            <a:ext cx="1528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KOTŁOWNIA</a:t>
            </a:r>
          </a:p>
          <a:p>
            <a:pPr algn="ctr"/>
            <a:r>
              <a:rPr lang="pl-PL" sz="900" dirty="0"/>
              <a:t>WYMIENNIKOWNIA</a:t>
            </a:r>
          </a:p>
        </p:txBody>
      </p:sp>
      <p:sp>
        <p:nvSpPr>
          <p:cNvPr id="57" name="Strzałka zakrzywiona w dół 56"/>
          <p:cNvSpPr/>
          <p:nvPr/>
        </p:nvSpPr>
        <p:spPr>
          <a:xfrm flipV="1">
            <a:off x="7948639" y="5659241"/>
            <a:ext cx="2022496" cy="937975"/>
          </a:xfrm>
          <a:prstGeom prst="curvedDownArrow">
            <a:avLst>
              <a:gd name="adj1" fmla="val 12906"/>
              <a:gd name="adj2" fmla="val 30821"/>
              <a:gd name="adj3" fmla="val 341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5" name="Strzałka zakrzywiona w dół 54"/>
          <p:cNvSpPr/>
          <p:nvPr/>
        </p:nvSpPr>
        <p:spPr>
          <a:xfrm rot="20646750">
            <a:off x="5666007" y="3242480"/>
            <a:ext cx="4215696" cy="1241637"/>
          </a:xfrm>
          <a:prstGeom prst="curvedDownArrow">
            <a:avLst>
              <a:gd name="adj1" fmla="val 21637"/>
              <a:gd name="adj2" fmla="val 43444"/>
              <a:gd name="adj3" fmla="val 2744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446" name="Obraz 4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21" y="4728075"/>
            <a:ext cx="1138979" cy="911184"/>
          </a:xfrm>
          <a:prstGeom prst="rect">
            <a:avLst/>
          </a:prstGeom>
        </p:spPr>
      </p:pic>
      <p:pic>
        <p:nvPicPr>
          <p:cNvPr id="477" name="Obraz 4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47" y="1555810"/>
            <a:ext cx="1169384" cy="1163229"/>
          </a:xfrm>
          <a:prstGeom prst="rect">
            <a:avLst/>
          </a:prstGeom>
        </p:spPr>
      </p:pic>
      <p:sp>
        <p:nvSpPr>
          <p:cNvPr id="485" name="Strzałka zakrzywiona w dół 484"/>
          <p:cNvSpPr/>
          <p:nvPr/>
        </p:nvSpPr>
        <p:spPr>
          <a:xfrm rot="206205">
            <a:off x="4535198" y="170023"/>
            <a:ext cx="4111156" cy="1017148"/>
          </a:xfrm>
          <a:prstGeom prst="curvedDownArrow">
            <a:avLst>
              <a:gd name="adj1" fmla="val 21637"/>
              <a:gd name="adj2" fmla="val 43444"/>
              <a:gd name="adj3" fmla="val 2744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501" name="Obraz 500"/>
          <p:cNvPicPr>
            <a:picLocks noChangeAspect="1"/>
          </p:cNvPicPr>
          <p:nvPr/>
        </p:nvPicPr>
        <p:blipFill rotWithShape="1">
          <a:blip r:embed="rId7"/>
          <a:srcRect l="33276" b="50112"/>
          <a:stretch/>
        </p:blipFill>
        <p:spPr>
          <a:xfrm rot="20289060">
            <a:off x="6829175" y="5161276"/>
            <a:ext cx="894934" cy="535297"/>
          </a:xfrm>
          <a:prstGeom prst="rect">
            <a:avLst/>
          </a:prstGeom>
        </p:spPr>
      </p:pic>
      <p:sp>
        <p:nvSpPr>
          <p:cNvPr id="503" name="Strzałka zakrzywiona w dół 502"/>
          <p:cNvSpPr/>
          <p:nvPr/>
        </p:nvSpPr>
        <p:spPr>
          <a:xfrm rot="21014330">
            <a:off x="5246374" y="3513497"/>
            <a:ext cx="3121916" cy="921756"/>
          </a:xfrm>
          <a:prstGeom prst="curvedDownArrow">
            <a:avLst>
              <a:gd name="adj1" fmla="val 21637"/>
              <a:gd name="adj2" fmla="val 43444"/>
              <a:gd name="adj3" fmla="val 2744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02" name="Strzałka zakrzywiona w dół 501"/>
          <p:cNvSpPr/>
          <p:nvPr/>
        </p:nvSpPr>
        <p:spPr>
          <a:xfrm rot="797677">
            <a:off x="5184043" y="3775370"/>
            <a:ext cx="3230366" cy="1015676"/>
          </a:xfrm>
          <a:prstGeom prst="curvedDownArrow">
            <a:avLst>
              <a:gd name="adj1" fmla="val 21637"/>
              <a:gd name="adj2" fmla="val 43444"/>
              <a:gd name="adj3" fmla="val 274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478" name="Obraz 4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23" y="4696760"/>
            <a:ext cx="1119330" cy="839498"/>
          </a:xfrm>
          <a:prstGeom prst="rect">
            <a:avLst/>
          </a:prstGeom>
        </p:spPr>
      </p:pic>
      <p:pic>
        <p:nvPicPr>
          <p:cNvPr id="488" name="Obraz 48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53" y="56669"/>
            <a:ext cx="1500359" cy="1500359"/>
          </a:xfrm>
          <a:prstGeom prst="rect">
            <a:avLst/>
          </a:prstGeom>
        </p:spPr>
      </p:pic>
      <p:pic>
        <p:nvPicPr>
          <p:cNvPr id="458" name="Obraz 4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405" y="938414"/>
            <a:ext cx="1887991" cy="1281442"/>
          </a:xfrm>
          <a:prstGeom prst="rect">
            <a:avLst/>
          </a:prstGeom>
        </p:spPr>
      </p:pic>
      <p:pic>
        <p:nvPicPr>
          <p:cNvPr id="451" name="Obraz 4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762">
            <a:off x="7659230" y="5079449"/>
            <a:ext cx="712286" cy="697163"/>
          </a:xfrm>
          <a:prstGeom prst="rect">
            <a:avLst/>
          </a:prstGeom>
        </p:spPr>
      </p:pic>
      <p:sp>
        <p:nvSpPr>
          <p:cNvPr id="457" name="pole tekstowe 456"/>
          <p:cNvSpPr txBox="1"/>
          <p:nvPr/>
        </p:nvSpPr>
        <p:spPr>
          <a:xfrm>
            <a:off x="243028" y="4785095"/>
            <a:ext cx="189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BIOODPADY</a:t>
            </a:r>
          </a:p>
          <a:p>
            <a:pPr algn="ctr"/>
            <a:r>
              <a:rPr lang="pl-PL" sz="1100" b="1" dirty="0"/>
              <a:t>15 GJ</a:t>
            </a:r>
          </a:p>
        </p:txBody>
      </p:sp>
      <p:sp>
        <p:nvSpPr>
          <p:cNvPr id="460" name="pole tekstowe 459"/>
          <p:cNvSpPr txBox="1"/>
          <p:nvPr/>
        </p:nvSpPr>
        <p:spPr>
          <a:xfrm>
            <a:off x="672235" y="5415628"/>
            <a:ext cx="18907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ODPADY </a:t>
            </a:r>
            <a:br>
              <a:rPr lang="pl-PL" sz="900" dirty="0"/>
            </a:br>
            <a:r>
              <a:rPr lang="pl-PL" sz="900" dirty="0"/>
              <a:t>ZIELONE</a:t>
            </a:r>
          </a:p>
          <a:p>
            <a:pPr algn="ctr"/>
            <a:r>
              <a:rPr lang="pl-PL" sz="1100" b="1" dirty="0"/>
              <a:t>25 GJ</a:t>
            </a:r>
          </a:p>
        </p:txBody>
      </p:sp>
      <p:sp>
        <p:nvSpPr>
          <p:cNvPr id="461" name="pole tekstowe 460"/>
          <p:cNvSpPr txBox="1"/>
          <p:nvPr/>
        </p:nvSpPr>
        <p:spPr>
          <a:xfrm>
            <a:off x="1692635" y="5212354"/>
            <a:ext cx="189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SKRATKI</a:t>
            </a:r>
          </a:p>
          <a:p>
            <a:pPr algn="ctr"/>
            <a:r>
              <a:rPr lang="pl-PL" sz="1100" b="1" dirty="0"/>
              <a:t>25 GJ</a:t>
            </a:r>
          </a:p>
        </p:txBody>
      </p:sp>
      <p:sp>
        <p:nvSpPr>
          <p:cNvPr id="462" name="pole tekstowe 461"/>
          <p:cNvSpPr txBox="1"/>
          <p:nvPr/>
        </p:nvSpPr>
        <p:spPr>
          <a:xfrm>
            <a:off x="149598" y="2227352"/>
            <a:ext cx="1890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OSADY NIEUSTABILIZOWANE Z INNYCH OCZYSZCZALNI POWIATU SŁUPSKIEGO</a:t>
            </a:r>
          </a:p>
          <a:p>
            <a:pPr algn="ctr"/>
            <a:r>
              <a:rPr lang="pl-PL" sz="1100" b="1" dirty="0"/>
              <a:t>15 GJ</a:t>
            </a:r>
          </a:p>
        </p:txBody>
      </p:sp>
      <p:pic>
        <p:nvPicPr>
          <p:cNvPr id="465" name="Obraz 4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8" y="5536258"/>
            <a:ext cx="928486" cy="928486"/>
          </a:xfrm>
          <a:prstGeom prst="rect">
            <a:avLst/>
          </a:prstGeom>
        </p:spPr>
      </p:pic>
      <p:sp>
        <p:nvSpPr>
          <p:cNvPr id="466" name="pole tekstowe 465"/>
          <p:cNvSpPr txBox="1"/>
          <p:nvPr/>
        </p:nvSpPr>
        <p:spPr>
          <a:xfrm>
            <a:off x="2149561" y="5884041"/>
            <a:ext cx="1890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INNE ZANIECZYSZCZONE MECHANICZNIE BIOODPADY</a:t>
            </a:r>
            <a:br>
              <a:rPr lang="pl-PL" sz="900" dirty="0"/>
            </a:br>
            <a:r>
              <a:rPr lang="pl-PL" sz="900" dirty="0"/>
              <a:t> NP. Z CMENTARZY</a:t>
            </a:r>
          </a:p>
          <a:p>
            <a:pPr algn="ctr"/>
            <a:r>
              <a:rPr lang="pl-PL" sz="1100" b="1" dirty="0"/>
              <a:t>10 GJ</a:t>
            </a:r>
          </a:p>
        </p:txBody>
      </p:sp>
      <p:pic>
        <p:nvPicPr>
          <p:cNvPr id="469" name="Obraz 4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67" y="2812512"/>
            <a:ext cx="744129" cy="744129"/>
          </a:xfrm>
          <a:prstGeom prst="rect">
            <a:avLst/>
          </a:prstGeom>
        </p:spPr>
      </p:pic>
      <p:pic>
        <p:nvPicPr>
          <p:cNvPr id="473" name="Obraz 47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49" y="96145"/>
            <a:ext cx="864898" cy="864898"/>
          </a:xfrm>
          <a:prstGeom prst="rect">
            <a:avLst/>
          </a:prstGeom>
        </p:spPr>
      </p:pic>
      <p:sp>
        <p:nvSpPr>
          <p:cNvPr id="463" name="pole tekstowe 462"/>
          <p:cNvSpPr txBox="1"/>
          <p:nvPr/>
        </p:nvSpPr>
        <p:spPr>
          <a:xfrm>
            <a:off x="2332405" y="927119"/>
            <a:ext cx="18907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WŁASNE OSADY Z </a:t>
            </a:r>
            <a:br>
              <a:rPr lang="pl-PL" sz="900" dirty="0"/>
            </a:br>
            <a:r>
              <a:rPr lang="pl-PL" sz="900" dirty="0"/>
              <a:t>OCZYSZCZALNI SŁUPSK</a:t>
            </a:r>
          </a:p>
          <a:p>
            <a:pPr algn="ctr"/>
            <a:r>
              <a:rPr lang="pl-PL" sz="1100" b="1" dirty="0"/>
              <a:t>215 GJ</a:t>
            </a:r>
          </a:p>
        </p:txBody>
      </p:sp>
      <p:grpSp>
        <p:nvGrpSpPr>
          <p:cNvPr id="476" name="Grupa 475"/>
          <p:cNvGrpSpPr/>
          <p:nvPr/>
        </p:nvGrpSpPr>
        <p:grpSpPr>
          <a:xfrm>
            <a:off x="3152761" y="951486"/>
            <a:ext cx="3997154" cy="3996000"/>
            <a:chOff x="3027143" y="1146979"/>
            <a:chExt cx="3997154" cy="3996000"/>
          </a:xfrm>
        </p:grpSpPr>
        <p:grpSp>
          <p:nvGrpSpPr>
            <p:cNvPr id="475" name="Grupa 474"/>
            <p:cNvGrpSpPr/>
            <p:nvPr/>
          </p:nvGrpSpPr>
          <p:grpSpPr>
            <a:xfrm>
              <a:off x="3027143" y="1146979"/>
              <a:ext cx="3997154" cy="3996000"/>
              <a:chOff x="2880379" y="1115728"/>
              <a:chExt cx="3997154" cy="3996000"/>
            </a:xfrm>
          </p:grpSpPr>
          <p:grpSp>
            <p:nvGrpSpPr>
              <p:cNvPr id="449" name="Grupa 448"/>
              <p:cNvGrpSpPr/>
              <p:nvPr/>
            </p:nvGrpSpPr>
            <p:grpSpPr>
              <a:xfrm>
                <a:off x="3177389" y="1593304"/>
                <a:ext cx="3497607" cy="3290461"/>
                <a:chOff x="5573233" y="2072497"/>
                <a:chExt cx="2471148" cy="2332765"/>
              </a:xfrm>
            </p:grpSpPr>
            <p:pic>
              <p:nvPicPr>
                <p:cNvPr id="440" name="Obraz 439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3233" y="2072497"/>
                  <a:ext cx="2471148" cy="2332765"/>
                </a:xfrm>
                <a:prstGeom prst="rect">
                  <a:avLst/>
                </a:prstGeom>
              </p:spPr>
            </p:pic>
            <p:sp>
              <p:nvSpPr>
                <p:cNvPr id="442" name="pole tekstowe 441"/>
                <p:cNvSpPr txBox="1"/>
                <p:nvPr/>
              </p:nvSpPr>
              <p:spPr>
                <a:xfrm>
                  <a:off x="5890266" y="3458670"/>
                  <a:ext cx="957943" cy="39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000" dirty="0">
                      <a:solidFill>
                        <a:schemeClr val="bg1"/>
                      </a:solidFill>
                    </a:rPr>
                    <a:t>FERMENTACJA </a:t>
                  </a:r>
                  <a:br>
                    <a:rPr lang="pl-PL" sz="1000" dirty="0">
                      <a:solidFill>
                        <a:schemeClr val="bg1"/>
                      </a:solidFill>
                    </a:rPr>
                  </a:br>
                  <a:r>
                    <a:rPr lang="pl-PL" sz="1000" dirty="0">
                      <a:solidFill>
                        <a:schemeClr val="bg1"/>
                      </a:solidFill>
                    </a:rPr>
                    <a:t>SUCHA</a:t>
                  </a:r>
                </a:p>
                <a:p>
                  <a:pPr algn="ctr"/>
                  <a:r>
                    <a:rPr lang="pl-PL" sz="1000" dirty="0">
                      <a:solidFill>
                        <a:schemeClr val="bg1"/>
                      </a:solidFill>
                    </a:rPr>
                    <a:t>PERKOLACYJNA</a:t>
                  </a:r>
                </a:p>
              </p:txBody>
            </p:sp>
            <p:sp>
              <p:nvSpPr>
                <p:cNvPr id="443" name="pole tekstowe 442"/>
                <p:cNvSpPr txBox="1"/>
                <p:nvPr/>
              </p:nvSpPr>
              <p:spPr>
                <a:xfrm>
                  <a:off x="5869692" y="2606635"/>
                  <a:ext cx="957943" cy="39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000" dirty="0">
                      <a:solidFill>
                        <a:schemeClr val="bg1"/>
                      </a:solidFill>
                    </a:rPr>
                    <a:t>FERMENTACJA </a:t>
                  </a:r>
                  <a:br>
                    <a:rPr lang="pl-PL" sz="1000" dirty="0">
                      <a:solidFill>
                        <a:schemeClr val="bg1"/>
                      </a:solidFill>
                    </a:rPr>
                  </a:br>
                  <a:r>
                    <a:rPr lang="pl-PL" sz="1000" dirty="0">
                      <a:solidFill>
                        <a:schemeClr val="bg1"/>
                      </a:solidFill>
                    </a:rPr>
                    <a:t>MOKRA</a:t>
                  </a:r>
                </a:p>
                <a:p>
                  <a:pPr algn="ctr"/>
                  <a:r>
                    <a:rPr lang="pl-PL" sz="1000" dirty="0">
                      <a:solidFill>
                        <a:schemeClr val="bg1"/>
                      </a:solidFill>
                    </a:rPr>
                    <a:t>WZKF</a:t>
                  </a:r>
                </a:p>
              </p:txBody>
            </p:sp>
            <p:sp>
              <p:nvSpPr>
                <p:cNvPr id="444" name="pole tekstowe 443"/>
                <p:cNvSpPr txBox="1"/>
                <p:nvPr/>
              </p:nvSpPr>
              <p:spPr>
                <a:xfrm>
                  <a:off x="6753140" y="2544483"/>
                  <a:ext cx="957943" cy="39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000" dirty="0"/>
                    <a:t>DEZITEGRACJA</a:t>
                  </a:r>
                </a:p>
                <a:p>
                  <a:pPr algn="ctr"/>
                  <a:r>
                    <a:rPr lang="pl-PL" sz="1000" dirty="0"/>
                    <a:t>HYDROLIZA</a:t>
                  </a:r>
                </a:p>
                <a:p>
                  <a:pPr algn="ctr"/>
                  <a:r>
                    <a:rPr lang="pl-PL" sz="1000" dirty="0"/>
                    <a:t>THP</a:t>
                  </a:r>
                </a:p>
              </p:txBody>
            </p:sp>
            <p:sp>
              <p:nvSpPr>
                <p:cNvPr id="445" name="pole tekstowe 444"/>
                <p:cNvSpPr txBox="1"/>
                <p:nvPr/>
              </p:nvSpPr>
              <p:spPr>
                <a:xfrm>
                  <a:off x="6715369" y="3484332"/>
                  <a:ext cx="1080454" cy="283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000" dirty="0">
                      <a:solidFill>
                        <a:schemeClr val="bg1"/>
                      </a:solidFill>
                    </a:rPr>
                    <a:t>KOGENERACJA</a:t>
                  </a:r>
                </a:p>
                <a:p>
                  <a:pPr algn="ctr"/>
                  <a:r>
                    <a:rPr lang="pl-PL" sz="1000" dirty="0">
                      <a:solidFill>
                        <a:schemeClr val="bg1"/>
                      </a:solidFill>
                    </a:rPr>
                    <a:t>CHP</a:t>
                  </a:r>
                </a:p>
              </p:txBody>
            </p:sp>
          </p:grpSp>
          <p:sp>
            <p:nvSpPr>
              <p:cNvPr id="448" name="Elipsa 447"/>
              <p:cNvSpPr>
                <a:spLocks noChangeAspect="1"/>
              </p:cNvSpPr>
              <p:nvPr/>
            </p:nvSpPr>
            <p:spPr>
              <a:xfrm>
                <a:off x="2880379" y="1115728"/>
                <a:ext cx="3997154" cy="3996000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  <a:effectLst>
                <a:glow rad="228600">
                  <a:srgbClr val="FFC000">
                    <a:alpha val="40000"/>
                  </a:srgb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50" name="pole tekstowe 449"/>
            <p:cNvSpPr txBox="1"/>
            <p:nvPr/>
          </p:nvSpPr>
          <p:spPr>
            <a:xfrm>
              <a:off x="3962894" y="1361810"/>
              <a:ext cx="2041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/>
                <a:t>SILNIKI</a:t>
              </a:r>
              <a:br>
                <a:rPr lang="pl-PL" sz="1200" b="1" dirty="0"/>
              </a:br>
              <a:r>
                <a:rPr lang="pl-PL" sz="1200" b="1" dirty="0"/>
                <a:t>BIORAFINERII SŁUPSK</a:t>
              </a:r>
            </a:p>
          </p:txBody>
        </p:sp>
      </p:grpSp>
      <p:pic>
        <p:nvPicPr>
          <p:cNvPr id="479" name="Obraz 4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38" y="1546414"/>
            <a:ext cx="572475" cy="511411"/>
          </a:xfrm>
          <a:prstGeom prst="rect">
            <a:avLst/>
          </a:prstGeom>
        </p:spPr>
      </p:pic>
      <p:sp>
        <p:nvSpPr>
          <p:cNvPr id="481" name="pole tekstowe 480"/>
          <p:cNvSpPr txBox="1"/>
          <p:nvPr/>
        </p:nvSpPr>
        <p:spPr>
          <a:xfrm>
            <a:off x="4822443" y="5228361"/>
            <a:ext cx="152854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GZ 50</a:t>
            </a:r>
          </a:p>
          <a:p>
            <a:pPr algn="ctr"/>
            <a:r>
              <a:rPr lang="pl-PL" sz="900" dirty="0"/>
              <a:t>GAZ ZIEMNY </a:t>
            </a:r>
            <a:br>
              <a:rPr lang="pl-PL" sz="900" dirty="0"/>
            </a:br>
            <a:r>
              <a:rPr lang="pl-PL" sz="900" dirty="0"/>
              <a:t>Z SIECI ZAWODOWEJ</a:t>
            </a:r>
          </a:p>
          <a:p>
            <a:pPr algn="ctr"/>
            <a:r>
              <a:rPr lang="pl-PL" sz="1100" dirty="0"/>
              <a:t>? GJ (wg potrzeb)</a:t>
            </a:r>
          </a:p>
        </p:txBody>
      </p:sp>
      <p:sp>
        <p:nvSpPr>
          <p:cNvPr id="482" name="pole tekstowe 481"/>
          <p:cNvSpPr txBox="1"/>
          <p:nvPr/>
        </p:nvSpPr>
        <p:spPr>
          <a:xfrm>
            <a:off x="6597399" y="2107863"/>
            <a:ext cx="152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BIOGAZ</a:t>
            </a:r>
          </a:p>
          <a:p>
            <a:pPr algn="ctr"/>
            <a:r>
              <a:rPr lang="pl-PL" sz="1200" b="1" dirty="0"/>
              <a:t>195 GJ</a:t>
            </a:r>
          </a:p>
        </p:txBody>
      </p:sp>
      <p:sp>
        <p:nvSpPr>
          <p:cNvPr id="483" name="Strzałka zakrzywiona w dół 482"/>
          <p:cNvSpPr/>
          <p:nvPr/>
        </p:nvSpPr>
        <p:spPr>
          <a:xfrm rot="17370090">
            <a:off x="968926" y="2054757"/>
            <a:ext cx="3642140" cy="1563123"/>
          </a:xfrm>
          <a:prstGeom prst="curvedDownArrow">
            <a:avLst>
              <a:gd name="adj1" fmla="val 12906"/>
              <a:gd name="adj2" fmla="val 30821"/>
              <a:gd name="adj3" fmla="val 3419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71" name="pole tekstowe 470"/>
          <p:cNvSpPr txBox="1"/>
          <p:nvPr/>
        </p:nvSpPr>
        <p:spPr>
          <a:xfrm>
            <a:off x="87946" y="3592931"/>
            <a:ext cx="1890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OSADY Z SEPARACJI </a:t>
            </a:r>
            <a:br>
              <a:rPr lang="pl-PL" sz="900" dirty="0"/>
            </a:br>
            <a:r>
              <a:rPr lang="pl-PL" sz="900" dirty="0"/>
              <a:t>OLEJ –WODA</a:t>
            </a:r>
          </a:p>
          <a:p>
            <a:pPr algn="ctr"/>
            <a:r>
              <a:rPr lang="pl-PL" sz="1100" b="1" dirty="0"/>
              <a:t>30 GJ</a:t>
            </a:r>
          </a:p>
          <a:p>
            <a:pPr algn="ctr"/>
            <a:endParaRPr lang="pl-PL" sz="900" dirty="0"/>
          </a:p>
        </p:txBody>
      </p:sp>
      <p:sp>
        <p:nvSpPr>
          <p:cNvPr id="486" name="Strzałka zakrzywiona w dół 485"/>
          <p:cNvSpPr/>
          <p:nvPr/>
        </p:nvSpPr>
        <p:spPr>
          <a:xfrm rot="4301623">
            <a:off x="5768175" y="1176537"/>
            <a:ext cx="2606299" cy="1692567"/>
          </a:xfrm>
          <a:prstGeom prst="curvedDownArrow">
            <a:avLst>
              <a:gd name="adj1" fmla="val 9933"/>
              <a:gd name="adj2" fmla="val 30821"/>
              <a:gd name="adj3" fmla="val 34193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87" name="pole tekstowe 486"/>
          <p:cNvSpPr txBox="1"/>
          <p:nvPr/>
        </p:nvSpPr>
        <p:spPr>
          <a:xfrm>
            <a:off x="7755667" y="1382516"/>
            <a:ext cx="152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KOMPOSTOWANIE</a:t>
            </a:r>
          </a:p>
        </p:txBody>
      </p:sp>
      <p:sp>
        <p:nvSpPr>
          <p:cNvPr id="491" name="Strzałka zakrzywiona w dół 490"/>
          <p:cNvSpPr/>
          <p:nvPr/>
        </p:nvSpPr>
        <p:spPr>
          <a:xfrm rot="18930534" flipV="1">
            <a:off x="9181590" y="1585971"/>
            <a:ext cx="1984319" cy="1480843"/>
          </a:xfrm>
          <a:prstGeom prst="curvedDownArrow">
            <a:avLst>
              <a:gd name="adj1" fmla="val 12906"/>
              <a:gd name="adj2" fmla="val 30821"/>
              <a:gd name="adj3" fmla="val 3419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92" name="pole tekstowe 491"/>
          <p:cNvSpPr txBox="1"/>
          <p:nvPr/>
        </p:nvSpPr>
        <p:spPr>
          <a:xfrm>
            <a:off x="10023294" y="360823"/>
            <a:ext cx="1528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ROLNICTWO</a:t>
            </a:r>
          </a:p>
          <a:p>
            <a:pPr algn="ctr"/>
            <a:r>
              <a:rPr lang="pl-PL" sz="900" dirty="0"/>
              <a:t>REKULTYWACJA</a:t>
            </a:r>
          </a:p>
          <a:p>
            <a:pPr algn="ctr"/>
            <a:r>
              <a:rPr lang="pl-PL" sz="1200" b="1" dirty="0"/>
              <a:t>ŚRODOWISKO</a:t>
            </a:r>
          </a:p>
        </p:txBody>
      </p:sp>
      <p:sp>
        <p:nvSpPr>
          <p:cNvPr id="493" name="pole tekstowe 492"/>
          <p:cNvSpPr txBox="1"/>
          <p:nvPr/>
        </p:nvSpPr>
        <p:spPr>
          <a:xfrm>
            <a:off x="7681078" y="2631932"/>
            <a:ext cx="15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HIGIENIZACJA</a:t>
            </a:r>
          </a:p>
          <a:p>
            <a:pPr algn="ctr"/>
            <a:r>
              <a:rPr lang="pl-PL" sz="900" dirty="0"/>
              <a:t>STABILIZACJA TLENOWA</a:t>
            </a:r>
          </a:p>
        </p:txBody>
      </p:sp>
      <p:sp>
        <p:nvSpPr>
          <p:cNvPr id="494" name="Strzałka zakrzywiona w dół 493"/>
          <p:cNvSpPr/>
          <p:nvPr/>
        </p:nvSpPr>
        <p:spPr>
          <a:xfrm rot="16566156" flipV="1">
            <a:off x="5918466" y="4349049"/>
            <a:ext cx="1507387" cy="1017027"/>
          </a:xfrm>
          <a:prstGeom prst="curvedDownArrow">
            <a:avLst>
              <a:gd name="adj1" fmla="val 9933"/>
              <a:gd name="adj2" fmla="val 30821"/>
              <a:gd name="adj3" fmla="val 3419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95" name="pole tekstowe 494"/>
          <p:cNvSpPr txBox="1"/>
          <p:nvPr/>
        </p:nvSpPr>
        <p:spPr>
          <a:xfrm>
            <a:off x="10295369" y="1289890"/>
            <a:ext cx="15285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NAWÓZ </a:t>
            </a:r>
          </a:p>
          <a:p>
            <a:pPr algn="ctr"/>
            <a:r>
              <a:rPr lang="pl-PL" sz="900" dirty="0"/>
              <a:t>ORGANICZNY</a:t>
            </a:r>
          </a:p>
          <a:p>
            <a:pPr algn="ctr"/>
            <a:r>
              <a:rPr lang="pl-PL" sz="1600" b="1" dirty="0"/>
              <a:t>BIOTOP</a:t>
            </a:r>
          </a:p>
        </p:txBody>
      </p:sp>
      <p:sp>
        <p:nvSpPr>
          <p:cNvPr id="496" name="pole tekstowe 495"/>
          <p:cNvSpPr txBox="1"/>
          <p:nvPr/>
        </p:nvSpPr>
        <p:spPr>
          <a:xfrm>
            <a:off x="9438254" y="2271471"/>
            <a:ext cx="15285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RECYKLING ORGANICZNY</a:t>
            </a:r>
          </a:p>
          <a:p>
            <a:pPr algn="ctr"/>
            <a:r>
              <a:rPr lang="pl-PL" sz="900" dirty="0"/>
              <a:t>NPK + ORGANIKA</a:t>
            </a:r>
            <a:endParaRPr lang="pl-PL" sz="1100" b="1" dirty="0"/>
          </a:p>
        </p:txBody>
      </p:sp>
      <p:sp>
        <p:nvSpPr>
          <p:cNvPr id="498" name="pole tekstowe 497"/>
          <p:cNvSpPr txBox="1"/>
          <p:nvPr/>
        </p:nvSpPr>
        <p:spPr>
          <a:xfrm>
            <a:off x="6307049" y="1230267"/>
            <a:ext cx="152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OCZYSZCZANIE I MAGAZYNOWANIE BIOGAZU</a:t>
            </a:r>
          </a:p>
        </p:txBody>
      </p:sp>
      <p:sp>
        <p:nvSpPr>
          <p:cNvPr id="505" name="pole tekstowe 504"/>
          <p:cNvSpPr txBox="1"/>
          <p:nvPr/>
        </p:nvSpPr>
        <p:spPr>
          <a:xfrm>
            <a:off x="9095756" y="4682677"/>
            <a:ext cx="1528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TRANSFORMATOR </a:t>
            </a:r>
          </a:p>
        </p:txBody>
      </p:sp>
      <p:pic>
        <p:nvPicPr>
          <p:cNvPr id="56" name="Obraz 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51" y="3847628"/>
            <a:ext cx="990834" cy="990834"/>
          </a:xfrm>
          <a:prstGeom prst="rect">
            <a:avLst/>
          </a:prstGeom>
        </p:spPr>
      </p:pic>
      <p:sp>
        <p:nvSpPr>
          <p:cNvPr id="59" name="pole tekstowe 58"/>
          <p:cNvSpPr txBox="1"/>
          <p:nvPr/>
        </p:nvSpPr>
        <p:spPr>
          <a:xfrm>
            <a:off x="7775280" y="3270014"/>
            <a:ext cx="152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NADWYŻKA</a:t>
            </a:r>
            <a:r>
              <a:rPr lang="pl-PL" sz="1000" b="1" dirty="0"/>
              <a:t> </a:t>
            </a:r>
            <a:br>
              <a:rPr lang="pl-PL" sz="1000" dirty="0"/>
            </a:br>
            <a:r>
              <a:rPr lang="pl-PL" sz="900" dirty="0"/>
              <a:t>ENERGII ELEKTRYCZNEJ</a:t>
            </a:r>
            <a:endParaRPr lang="pl-PL" sz="1000" dirty="0"/>
          </a:p>
          <a:p>
            <a:pPr algn="ctr"/>
            <a:r>
              <a:rPr lang="pl-PL" sz="1400" b="1" dirty="0"/>
              <a:t>15%</a:t>
            </a:r>
          </a:p>
        </p:txBody>
      </p:sp>
      <p:sp>
        <p:nvSpPr>
          <p:cNvPr id="60" name="pole tekstowe 59"/>
          <p:cNvSpPr txBox="1"/>
          <p:nvPr/>
        </p:nvSpPr>
        <p:spPr>
          <a:xfrm>
            <a:off x="8036577" y="4101456"/>
            <a:ext cx="152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POMPOWNIA </a:t>
            </a:r>
            <a:br>
              <a:rPr lang="pl-PL" sz="900" dirty="0"/>
            </a:br>
            <a:r>
              <a:rPr lang="pl-PL" sz="900" dirty="0"/>
              <a:t>RING +</a:t>
            </a:r>
            <a:br>
              <a:rPr lang="pl-PL" sz="900" dirty="0"/>
            </a:br>
            <a:r>
              <a:rPr lang="pl-PL" sz="900" dirty="0"/>
              <a:t>BORCHARDTA</a:t>
            </a:r>
          </a:p>
          <a:p>
            <a:pPr algn="ctr"/>
            <a:r>
              <a:rPr lang="pl-PL" sz="900" dirty="0"/>
              <a:t>bez transformacji</a:t>
            </a:r>
          </a:p>
        </p:txBody>
      </p:sp>
      <p:sp>
        <p:nvSpPr>
          <p:cNvPr id="61" name="pole tekstowe 60"/>
          <p:cNvSpPr txBox="1"/>
          <p:nvPr/>
        </p:nvSpPr>
        <p:spPr>
          <a:xfrm>
            <a:off x="8174845" y="5824272"/>
            <a:ext cx="1528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NADWYŻKA</a:t>
            </a:r>
            <a:r>
              <a:rPr lang="pl-PL" sz="1000" b="1" dirty="0"/>
              <a:t> </a:t>
            </a:r>
            <a:br>
              <a:rPr lang="pl-PL" sz="1000" dirty="0"/>
            </a:br>
            <a:r>
              <a:rPr lang="pl-PL" sz="900" dirty="0"/>
              <a:t>ENERGII CIEPLNEJ</a:t>
            </a:r>
            <a:endParaRPr lang="pl-PL" sz="1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574" y="5010741"/>
            <a:ext cx="740497" cy="74049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19"/>
          <a:srcRect l="58477"/>
          <a:stretch/>
        </p:blipFill>
        <p:spPr>
          <a:xfrm rot="20420064" flipV="1">
            <a:off x="9957186" y="3265243"/>
            <a:ext cx="1250542" cy="1181673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10270338" y="3182305"/>
            <a:ext cx="15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ZASILANIE </a:t>
            </a:r>
            <a:br>
              <a:rPr lang="pl-PL" sz="900" dirty="0"/>
            </a:br>
            <a:r>
              <a:rPr lang="pl-PL" sz="900" dirty="0"/>
              <a:t>INNYCH OBIEKTÓW</a:t>
            </a:r>
          </a:p>
        </p:txBody>
      </p:sp>
      <p:sp>
        <p:nvSpPr>
          <p:cNvPr id="66" name="pole tekstowe 65"/>
          <p:cNvSpPr txBox="1"/>
          <p:nvPr/>
        </p:nvSpPr>
        <p:spPr>
          <a:xfrm>
            <a:off x="9998605" y="5141233"/>
            <a:ext cx="15285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PARK WODNY</a:t>
            </a:r>
            <a:br>
              <a:rPr lang="pl-PL" sz="1200" b="1" dirty="0"/>
            </a:br>
            <a:r>
              <a:rPr lang="pl-PL" sz="900" dirty="0"/>
              <a:t>LUB INNY ODBIORNIK CAŁOROCZNY  </a:t>
            </a:r>
            <a:br>
              <a:rPr lang="pl-PL" sz="900" dirty="0"/>
            </a:br>
            <a:endParaRPr lang="pl-PL" sz="1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0"/>
          <a:srcRect l="-1" r="43771" b="-19740"/>
          <a:stretch/>
        </p:blipFill>
        <p:spPr>
          <a:xfrm>
            <a:off x="3547490" y="4101456"/>
            <a:ext cx="1009194" cy="1914310"/>
          </a:xfrm>
          <a:prstGeom prst="rect">
            <a:avLst/>
          </a:prstGeom>
        </p:spPr>
      </p:pic>
      <p:sp>
        <p:nvSpPr>
          <p:cNvPr id="68" name="pole tekstowe 67"/>
          <p:cNvSpPr txBox="1"/>
          <p:nvPr/>
        </p:nvSpPr>
        <p:spPr>
          <a:xfrm>
            <a:off x="5586717" y="218498"/>
            <a:ext cx="152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USTABILIZOWANA BEZTLENOWO BIOMASA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1"/>
          <a:srcRect l="42842" t="-1" r="674" b="1"/>
          <a:stretch/>
        </p:blipFill>
        <p:spPr>
          <a:xfrm rot="496545">
            <a:off x="6699070" y="5242355"/>
            <a:ext cx="1081288" cy="1146147"/>
          </a:xfrm>
          <a:prstGeom prst="rect">
            <a:avLst/>
          </a:prstGeom>
        </p:spPr>
      </p:pic>
      <p:sp>
        <p:nvSpPr>
          <p:cNvPr id="72" name="pole tekstowe 71"/>
          <p:cNvSpPr txBox="1"/>
          <p:nvPr/>
        </p:nvSpPr>
        <p:spPr>
          <a:xfrm>
            <a:off x="5420719" y="5960089"/>
            <a:ext cx="15285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CIEPŁO ODZYSKANE </a:t>
            </a:r>
            <a:br>
              <a:rPr lang="pl-PL" sz="900" dirty="0"/>
            </a:br>
            <a:r>
              <a:rPr lang="pl-PL" sz="900" dirty="0"/>
              <a:t>ZE SCIEKÓW OCZYSZCZONYCH</a:t>
            </a:r>
          </a:p>
          <a:p>
            <a:pPr algn="ctr"/>
            <a:r>
              <a:rPr lang="pl-PL" sz="1100" b="1" dirty="0"/>
              <a:t>60 GJ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2"/>
          <a:srcRect b="70788"/>
          <a:stretch/>
        </p:blipFill>
        <p:spPr>
          <a:xfrm>
            <a:off x="1811371" y="3084769"/>
            <a:ext cx="1981372" cy="676745"/>
          </a:xfrm>
          <a:prstGeom prst="rect">
            <a:avLst/>
          </a:prstGeom>
        </p:spPr>
      </p:pic>
      <p:sp>
        <p:nvSpPr>
          <p:cNvPr id="78" name="pole tekstowe 77"/>
          <p:cNvSpPr txBox="1"/>
          <p:nvPr/>
        </p:nvSpPr>
        <p:spPr>
          <a:xfrm>
            <a:off x="1608583" y="2561629"/>
            <a:ext cx="189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PASTERYZACJA </a:t>
            </a:r>
            <a:br>
              <a:rPr lang="pl-PL" sz="800" dirty="0"/>
            </a:br>
            <a:r>
              <a:rPr lang="pl-PL" sz="800" dirty="0"/>
              <a:t>ODPADÓW </a:t>
            </a:r>
            <a:br>
              <a:rPr lang="pl-PL" sz="800" dirty="0"/>
            </a:br>
            <a:r>
              <a:rPr lang="pl-PL" sz="800" dirty="0"/>
              <a:t>ODZWIERZĘCYCH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1828245" y="3503699"/>
            <a:ext cx="189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MOŻLIWOŚĆ WYBORU </a:t>
            </a:r>
            <a:br>
              <a:rPr lang="pl-PL" sz="800" dirty="0"/>
            </a:br>
            <a:r>
              <a:rPr lang="pl-PL" sz="800" dirty="0"/>
              <a:t>RODZAJU </a:t>
            </a:r>
            <a:br>
              <a:rPr lang="pl-PL" sz="800" dirty="0"/>
            </a:br>
            <a:r>
              <a:rPr lang="pl-PL" sz="800" dirty="0"/>
              <a:t>FERMENTACJI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298073" y="6000501"/>
            <a:ext cx="1929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/>
              <a:t>ŁACZNY POTENCJAŁ BIOENERGII </a:t>
            </a:r>
            <a:br>
              <a:rPr lang="pl-PL" sz="1100" b="1" dirty="0"/>
            </a:br>
            <a:r>
              <a:rPr lang="pl-PL" sz="1100" b="1" dirty="0"/>
              <a:t>~ 335 GJ/dobę</a:t>
            </a:r>
          </a:p>
        </p:txBody>
      </p:sp>
      <p:sp>
        <p:nvSpPr>
          <p:cNvPr id="83" name="pole tekstowe 82"/>
          <p:cNvSpPr txBox="1"/>
          <p:nvPr/>
        </p:nvSpPr>
        <p:spPr>
          <a:xfrm>
            <a:off x="8511139" y="6162404"/>
            <a:ext cx="897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80-100 GJ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94602" y="383862"/>
            <a:ext cx="216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IDEA PROJKETU</a:t>
            </a:r>
          </a:p>
          <a:p>
            <a:r>
              <a:rPr lang="pl-PL" sz="1400" b="1" dirty="0"/>
              <a:t>ELEMENT STRATEGI GOZ</a:t>
            </a:r>
          </a:p>
        </p:txBody>
      </p:sp>
    </p:spTree>
    <p:extLst>
      <p:ext uri="{BB962C8B-B14F-4D97-AF65-F5344CB8AC3E}">
        <p14:creationId xmlns:p14="http://schemas.microsoft.com/office/powerpoint/2010/main" val="275322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FE1993-1351-4C4E-88FC-720F19EC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365125"/>
            <a:ext cx="101219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Budżet i struktura projektu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A6C997-C716-41A7-B638-1451A196A841}"/>
              </a:ext>
            </a:extLst>
          </p:cNvPr>
          <p:cNvSpPr txBox="1"/>
          <p:nvPr/>
        </p:nvSpPr>
        <p:spPr>
          <a:xfrm>
            <a:off x="1333500" y="1745761"/>
            <a:ext cx="4652433" cy="255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Szacowany koszt całkowity projektu:  </a:t>
            </a:r>
            <a:b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9.718.230,00 PLN </a:t>
            </a:r>
            <a:r>
              <a:rPr lang="pl-P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brutto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tym kwota wydatków kwalifikowanych </a:t>
            </a:r>
            <a:b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7.870.000,00 PLN  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(kwota netto)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wartość dofinansowania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Europejskiego Funduszu Rozwoju Regionalnego 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(EFRR):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4.976.201,00 PLN</a:t>
            </a:r>
            <a:endParaRPr lang="pl-PL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Środki własne: </a:t>
            </a:r>
            <a:b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2.893.799,00 PLN netto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328F17D-3AD7-47CA-B8CF-CC336F02E4CA}"/>
              </a:ext>
            </a:extLst>
          </p:cNvPr>
          <p:cNvSpPr txBox="1"/>
          <p:nvPr/>
        </p:nvSpPr>
        <p:spPr>
          <a:xfrm>
            <a:off x="1282700" y="4588878"/>
            <a:ext cx="10020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400" dirty="0">
                <a:effectLst/>
                <a:ea typeface="Times New Roman" panose="02020603050405020304" pitchFamily="18" charset="0"/>
              </a:rPr>
              <a:t>Inwestycję  podzielono na 2 etapy o następujących tytułach: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ea typeface="Times New Roman" panose="02020603050405020304" pitchFamily="18" charset="0"/>
              </a:rPr>
              <a:t>ETAP I – Rozbudowa węzła kogeneracji</a:t>
            </a:r>
            <a:r>
              <a:rPr lang="pl-PL" sz="1400" dirty="0">
                <a:ea typeface="Times New Roman" panose="02020603050405020304" pitchFamily="18" charset="0"/>
              </a:rPr>
              <a:t> zasilanego biogazem i gazem ziemnym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 w oczyszczalni ścieków </a:t>
            </a:r>
            <a:br>
              <a:rPr lang="pl-PL" sz="1400" dirty="0">
                <a:effectLst/>
                <a:ea typeface="Times New Roman" panose="02020603050405020304" pitchFamily="18" charset="0"/>
              </a:rPr>
            </a:br>
            <a:r>
              <a:rPr lang="pl-PL" sz="1400" dirty="0">
                <a:effectLst/>
                <a:ea typeface="Times New Roman" panose="02020603050405020304" pitchFamily="18" charset="0"/>
              </a:rPr>
              <a:t>– w tym montaż nowego generatora o mocy max.  635 kW mocy elektrycznej  i 710 kW mocy cieplnej;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ea typeface="Times New Roman" panose="02020603050405020304" pitchFamily="18" charset="0"/>
              </a:rPr>
              <a:t>ETAP II – Rozbudowa miejskiego systemu ciepłowniczego poprzez budowę sieci cieplnej z oczyszczalni ścieków do </a:t>
            </a:r>
            <a:r>
              <a:rPr lang="pl-PL" sz="1400" dirty="0">
                <a:ea typeface="Times New Roman" panose="02020603050405020304" pitchFamily="18" charset="0"/>
              </a:rPr>
              <a:t>P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arku </a:t>
            </a:r>
            <a:r>
              <a:rPr lang="pl-PL" sz="1400" dirty="0">
                <a:ea typeface="Times New Roman" panose="02020603050405020304" pitchFamily="18" charset="0"/>
              </a:rPr>
              <a:t>W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odnego Trzy Fale wraz z węzłami cieplnymi w tych obiektach.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3581602C-8710-438C-B81B-9104BAF03585}"/>
              </a:ext>
            </a:extLst>
          </p:cNvPr>
          <p:cNvGrpSpPr/>
          <p:nvPr/>
        </p:nvGrpSpPr>
        <p:grpSpPr>
          <a:xfrm>
            <a:off x="7086599" y="365125"/>
            <a:ext cx="4037520" cy="4379915"/>
            <a:chOff x="6188852" y="0"/>
            <a:chExt cx="6257345" cy="7262499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0AA39B24-0BFB-43BE-A08D-47C5A2C2F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776" t="15104" r="21183" b="19792"/>
            <a:stretch/>
          </p:blipFill>
          <p:spPr>
            <a:xfrm>
              <a:off x="6188852" y="0"/>
              <a:ext cx="6003148" cy="6858000"/>
            </a:xfrm>
            <a:prstGeom prst="rect">
              <a:avLst/>
            </a:prstGeom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D7D8B0E0-ABB9-4374-A4AF-9831E82E7597}"/>
                </a:ext>
              </a:extLst>
            </p:cNvPr>
            <p:cNvSpPr txBox="1"/>
            <p:nvPr/>
          </p:nvSpPr>
          <p:spPr>
            <a:xfrm>
              <a:off x="10650342" y="4331838"/>
              <a:ext cx="1514436" cy="66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dirty="0">
                  <a:solidFill>
                    <a:schemeClr val="bg1"/>
                  </a:solidFill>
                </a:rPr>
                <a:t>KR-2</a:t>
              </a:r>
              <a:br>
                <a:rPr lang="pl-PL" sz="1000" dirty="0">
                  <a:solidFill>
                    <a:schemeClr val="bg1"/>
                  </a:solidFill>
                </a:rPr>
              </a:br>
              <a:r>
                <a:rPr lang="pl-PL" sz="1000" dirty="0">
                  <a:solidFill>
                    <a:schemeClr val="bg1"/>
                  </a:solidFill>
                </a:rPr>
                <a:t>ENGIE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474CCB35-157A-45D9-99E3-85C9CD5F070B}"/>
                </a:ext>
              </a:extLst>
            </p:cNvPr>
            <p:cNvSpPr txBox="1"/>
            <p:nvPr/>
          </p:nvSpPr>
          <p:spPr>
            <a:xfrm>
              <a:off x="10834686" y="6599062"/>
              <a:ext cx="1611511" cy="66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PARK WODNY TRZY3 FALE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FDC992A6-E4F2-4D1E-8F37-F92AE30D2EAA}"/>
                </a:ext>
              </a:extLst>
            </p:cNvPr>
            <p:cNvSpPr txBox="1"/>
            <p:nvPr/>
          </p:nvSpPr>
          <p:spPr>
            <a:xfrm>
              <a:off x="8374808" y="144042"/>
              <a:ext cx="2629527" cy="40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dirty="0">
                  <a:solidFill>
                    <a:schemeClr val="bg1"/>
                  </a:solidFill>
                </a:rPr>
                <a:t>OCZYSZCZALNIA ŚCIEKÓW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D0F121B7-24C2-436A-939E-46F8B702A24B}"/>
                </a:ext>
              </a:extLst>
            </p:cNvPr>
            <p:cNvSpPr txBox="1"/>
            <p:nvPr/>
          </p:nvSpPr>
          <p:spPr>
            <a:xfrm>
              <a:off x="7564640" y="1352141"/>
              <a:ext cx="2124931" cy="61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solidFill>
                    <a:schemeClr val="bg1"/>
                  </a:solidFill>
                </a:rPr>
                <a:t>ETAP II </a:t>
              </a:r>
              <a:br>
                <a:rPr lang="pl-PL" sz="900" dirty="0">
                  <a:solidFill>
                    <a:schemeClr val="bg1"/>
                  </a:solidFill>
                </a:rPr>
              </a:br>
              <a:r>
                <a:rPr lang="pl-PL" sz="900" dirty="0">
                  <a:solidFill>
                    <a:schemeClr val="bg1"/>
                  </a:solidFill>
                </a:rPr>
                <a:t>CIEPŁOCIĄG 1,51 km</a:t>
              </a: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21D58F8C-4EA4-40F0-9299-E0B8114C28A5}"/>
                </a:ext>
              </a:extLst>
            </p:cNvPr>
            <p:cNvSpPr txBox="1"/>
            <p:nvPr/>
          </p:nvSpPr>
          <p:spPr>
            <a:xfrm>
              <a:off x="8306047" y="439496"/>
              <a:ext cx="3670566" cy="61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ETAP I - ROZBUDOWA WĘZŁA KOGENERACYJNEGO DO MOCY OK. 1,55 </a:t>
              </a:r>
              <a:r>
                <a:rPr lang="pl-PL" sz="900" dirty="0" err="1">
                  <a:solidFill>
                    <a:schemeClr val="bg1"/>
                  </a:solidFill>
                </a:rPr>
                <a:t>MWe</a:t>
              </a:r>
              <a:endParaRPr lang="pl-PL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55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1292CDA2-4662-4C41-A5C4-C196627A9671}"/>
              </a:ext>
            </a:extLst>
          </p:cNvPr>
          <p:cNvCxnSpPr>
            <a:cxnSpLocks/>
          </p:cNvCxnSpPr>
          <p:nvPr/>
        </p:nvCxnSpPr>
        <p:spPr>
          <a:xfrm flipV="1">
            <a:off x="2030356" y="1504273"/>
            <a:ext cx="2698648" cy="4027112"/>
          </a:xfrm>
          <a:prstGeom prst="straightConnector1">
            <a:avLst/>
          </a:prstGeom>
          <a:ln>
            <a:headEnd type="oval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wal 7">
            <a:extLst>
              <a:ext uri="{FF2B5EF4-FFF2-40B4-BE49-F238E27FC236}">
                <a16:creationId xmlns:a16="http://schemas.microsoft.com/office/drawing/2014/main" id="{A5E1CD07-5C9D-4D4D-8C20-8928BF2CF341}"/>
              </a:ext>
            </a:extLst>
          </p:cNvPr>
          <p:cNvSpPr/>
          <p:nvPr/>
        </p:nvSpPr>
        <p:spPr>
          <a:xfrm>
            <a:off x="2331979" y="5002940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CEF42DF-78D5-48C0-B20D-5D2F5B1A0F02}"/>
              </a:ext>
            </a:extLst>
          </p:cNvPr>
          <p:cNvSpPr txBox="1"/>
          <p:nvPr/>
        </p:nvSpPr>
        <p:spPr>
          <a:xfrm>
            <a:off x="2103395" y="5414873"/>
            <a:ext cx="1858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/>
              <a:t>Decyzja o rozpoczęciu projektu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78B41F1-80F8-45C6-80E2-A9A893F198C7}"/>
              </a:ext>
            </a:extLst>
          </p:cNvPr>
          <p:cNvSpPr txBox="1"/>
          <p:nvPr/>
        </p:nvSpPr>
        <p:spPr>
          <a:xfrm>
            <a:off x="1149019" y="5437353"/>
            <a:ext cx="18584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/>
              <a:t>maj 2018</a:t>
            </a:r>
            <a:br>
              <a:rPr lang="pl-PL" sz="1000" b="1" dirty="0"/>
            </a:br>
            <a:r>
              <a:rPr lang="pl-PL" sz="800" dirty="0"/>
              <a:t>Certyfikat ME z wyróżnieniem dla  </a:t>
            </a:r>
            <a:r>
              <a:rPr lang="pl-PL" sz="800" b="1" dirty="0">
                <a:solidFill>
                  <a:srgbClr val="FF0000"/>
                </a:solidFill>
              </a:rPr>
              <a:t>Słupskiego Klastra </a:t>
            </a:r>
            <a:r>
              <a:rPr lang="pl-PL" sz="800" b="1" dirty="0" err="1">
                <a:solidFill>
                  <a:srgbClr val="FF0000"/>
                </a:solidFill>
              </a:rPr>
              <a:t>Bioeneregtycznego</a:t>
            </a:r>
            <a:endParaRPr lang="pl-PL" sz="1000" b="1" dirty="0">
              <a:solidFill>
                <a:srgbClr val="FF000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880EAEF-0A7C-44DD-9F8E-FE9703AB3668}"/>
              </a:ext>
            </a:extLst>
          </p:cNvPr>
          <p:cNvSpPr txBox="1"/>
          <p:nvPr/>
        </p:nvSpPr>
        <p:spPr>
          <a:xfrm>
            <a:off x="1715540" y="2207465"/>
            <a:ext cx="2386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>
                <a:solidFill>
                  <a:srgbClr val="FF0000"/>
                </a:solidFill>
              </a:rPr>
              <a:t>Rozpoczęcie dystrybucji ciepła do PW 3F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832167A-B5B6-4DE0-844A-C5B367013D7C}"/>
              </a:ext>
            </a:extLst>
          </p:cNvPr>
          <p:cNvSpPr txBox="1"/>
          <p:nvPr/>
        </p:nvSpPr>
        <p:spPr>
          <a:xfrm>
            <a:off x="4200476" y="2198341"/>
            <a:ext cx="170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/>
              <a:t>grudzień 2021</a:t>
            </a:r>
          </a:p>
          <a:p>
            <a:r>
              <a:rPr lang="pl-PL" sz="800" dirty="0"/>
              <a:t>zakończenie realizacji 30.11.2021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A61CB4-4BF2-4776-8598-0DA5BC9B4BF3}"/>
              </a:ext>
            </a:extLst>
          </p:cNvPr>
          <p:cNvSpPr txBox="1"/>
          <p:nvPr/>
        </p:nvSpPr>
        <p:spPr>
          <a:xfrm>
            <a:off x="2408213" y="4918525"/>
            <a:ext cx="25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Rozpoczęcie procesu projektowania i analiz</a:t>
            </a:r>
          </a:p>
          <a:p>
            <a:endParaRPr lang="pl-PL" sz="10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E974918-C0E7-4076-AC47-AFE04E996F7A}"/>
              </a:ext>
            </a:extLst>
          </p:cNvPr>
          <p:cNvSpPr txBox="1"/>
          <p:nvPr/>
        </p:nvSpPr>
        <p:spPr>
          <a:xfrm>
            <a:off x="2317042" y="3436767"/>
            <a:ext cx="13292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/>
              <a:t>grudzień 2019</a:t>
            </a:r>
            <a:br>
              <a:rPr lang="pl-PL" sz="1000" b="1" dirty="0"/>
            </a:br>
            <a:r>
              <a:rPr lang="pl-PL" sz="800" dirty="0"/>
              <a:t>zamknięcie prac projektowych</a:t>
            </a:r>
            <a:endParaRPr lang="pl-PL" sz="1000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C22A5CA8-FE13-4B47-B71D-FF1A4CFE90E6}"/>
              </a:ext>
            </a:extLst>
          </p:cNvPr>
          <p:cNvSpPr/>
          <p:nvPr/>
        </p:nvSpPr>
        <p:spPr>
          <a:xfrm>
            <a:off x="2818830" y="427654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EAAEF24-3631-4C54-8FFB-8E4E2385D0EB}"/>
              </a:ext>
            </a:extLst>
          </p:cNvPr>
          <p:cNvSpPr txBox="1"/>
          <p:nvPr/>
        </p:nvSpPr>
        <p:spPr>
          <a:xfrm>
            <a:off x="1365722" y="4823540"/>
            <a:ext cx="132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/>
              <a:t>wrzesień 2018</a:t>
            </a:r>
            <a:br>
              <a:rPr lang="pl-PL" sz="1000" b="1" dirty="0"/>
            </a:br>
            <a:r>
              <a:rPr lang="pl-PL" sz="800" dirty="0" err="1"/>
              <a:t>ProjEko</a:t>
            </a:r>
            <a:r>
              <a:rPr lang="pl-PL" sz="800" dirty="0"/>
              <a:t> Toruń</a:t>
            </a:r>
            <a:endParaRPr lang="pl-PL" sz="10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280DEEF-E6BD-4832-8D2E-5F463045D767}"/>
              </a:ext>
            </a:extLst>
          </p:cNvPr>
          <p:cNvSpPr txBox="1"/>
          <p:nvPr/>
        </p:nvSpPr>
        <p:spPr>
          <a:xfrm>
            <a:off x="1931964" y="4135871"/>
            <a:ext cx="132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/>
              <a:t>lipiec 2019</a:t>
            </a:r>
            <a:br>
              <a:rPr lang="pl-PL" sz="1000" b="1" dirty="0"/>
            </a:br>
            <a:r>
              <a:rPr lang="pl-PL" sz="800" dirty="0"/>
              <a:t>otwarcie PW 3F</a:t>
            </a:r>
            <a:endParaRPr lang="pl-PL" sz="10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D26537E-1120-48D8-9054-4EC7D747F684}"/>
              </a:ext>
            </a:extLst>
          </p:cNvPr>
          <p:cNvSpPr txBox="1"/>
          <p:nvPr/>
        </p:nvSpPr>
        <p:spPr>
          <a:xfrm>
            <a:off x="2890830" y="4135871"/>
            <a:ext cx="288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Wypracowanie docelowych rozwiązań technicznych – Studium wykonalności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E0F18D92-7599-45DF-816B-9FF8179C0A82}"/>
              </a:ext>
            </a:extLst>
          </p:cNvPr>
          <p:cNvSpPr/>
          <p:nvPr/>
        </p:nvSpPr>
        <p:spPr>
          <a:xfrm>
            <a:off x="3225231" y="365054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C3701BB-1ED8-48F2-A450-A6F978001F79}"/>
              </a:ext>
            </a:extLst>
          </p:cNvPr>
          <p:cNvSpPr txBox="1"/>
          <p:nvPr/>
        </p:nvSpPr>
        <p:spPr>
          <a:xfrm>
            <a:off x="3327095" y="3514537"/>
            <a:ext cx="213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Zakończenie prac nad modelem biznesowym dystrybucji ciepła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9FAE379-83BE-4566-BDC5-F89111B3C011}"/>
              </a:ext>
            </a:extLst>
          </p:cNvPr>
          <p:cNvSpPr txBox="1"/>
          <p:nvPr/>
        </p:nvSpPr>
        <p:spPr>
          <a:xfrm>
            <a:off x="3765840" y="2929585"/>
            <a:ext cx="169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/>
              <a:t>sierpień/wrzesień 2020</a:t>
            </a:r>
            <a:br>
              <a:rPr lang="pl-PL" sz="1000" b="1" dirty="0"/>
            </a:br>
            <a:r>
              <a:rPr lang="pl-PL" sz="1000" b="1" dirty="0">
                <a:solidFill>
                  <a:srgbClr val="FF0000"/>
                </a:solidFill>
              </a:rPr>
              <a:t>decyzja o dofinansowaniu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C01DCEA8-51AB-419D-BCFF-DCFBD0779FDB}"/>
              </a:ext>
            </a:extLst>
          </p:cNvPr>
          <p:cNvSpPr/>
          <p:nvPr/>
        </p:nvSpPr>
        <p:spPr>
          <a:xfrm>
            <a:off x="4136599" y="230239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83F85C17-F7B3-48E1-9BD7-79EF1A43C287}"/>
              </a:ext>
            </a:extLst>
          </p:cNvPr>
          <p:cNvSpPr/>
          <p:nvPr/>
        </p:nvSpPr>
        <p:spPr>
          <a:xfrm>
            <a:off x="3636905" y="305072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C8A9A9C-AD33-4667-9A89-9CDDE42DC5FA}"/>
              </a:ext>
            </a:extLst>
          </p:cNvPr>
          <p:cNvSpPr txBox="1"/>
          <p:nvPr/>
        </p:nvSpPr>
        <p:spPr>
          <a:xfrm>
            <a:off x="1750056" y="2872927"/>
            <a:ext cx="209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Przetargi i podpisanie umowy na </a:t>
            </a:r>
            <a:br>
              <a:rPr lang="pl-PL" sz="1000" dirty="0"/>
            </a:br>
            <a:r>
              <a:rPr lang="pl-PL" sz="1000" dirty="0"/>
              <a:t>realizacje zadań inwestycyjnych</a:t>
            </a:r>
          </a:p>
        </p:txBody>
      </p: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88398F0E-67F0-4F1A-B8D1-06C42B2ACE11}"/>
              </a:ext>
            </a:extLst>
          </p:cNvPr>
          <p:cNvCxnSpPr/>
          <p:nvPr/>
        </p:nvCxnSpPr>
        <p:spPr>
          <a:xfrm>
            <a:off x="1001655" y="3368512"/>
            <a:ext cx="5812367" cy="233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0D4137DB-5512-45B3-9500-6C664481B44C}"/>
              </a:ext>
            </a:extLst>
          </p:cNvPr>
          <p:cNvCxnSpPr/>
          <p:nvPr/>
        </p:nvCxnSpPr>
        <p:spPr>
          <a:xfrm>
            <a:off x="1001654" y="5400677"/>
            <a:ext cx="5812367" cy="233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CCF3FC39-D4BC-4A42-88A4-7BCBDFD6512A}"/>
              </a:ext>
            </a:extLst>
          </p:cNvPr>
          <p:cNvCxnSpPr/>
          <p:nvPr/>
        </p:nvCxnSpPr>
        <p:spPr>
          <a:xfrm>
            <a:off x="1055644" y="2200826"/>
            <a:ext cx="5812367" cy="233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Nawias klamrowy zamykający 32">
            <a:extLst>
              <a:ext uri="{FF2B5EF4-FFF2-40B4-BE49-F238E27FC236}">
                <a16:creationId xmlns:a16="http://schemas.microsoft.com/office/drawing/2014/main" id="{7A7E4056-97A1-414A-9ED8-ECCE80BF574C}"/>
              </a:ext>
            </a:extLst>
          </p:cNvPr>
          <p:cNvSpPr/>
          <p:nvPr/>
        </p:nvSpPr>
        <p:spPr>
          <a:xfrm>
            <a:off x="5575002" y="2207465"/>
            <a:ext cx="303272" cy="11710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9D109F9-9622-4AA9-9DA8-67866C293970}"/>
              </a:ext>
            </a:extLst>
          </p:cNvPr>
          <p:cNvSpPr txBox="1"/>
          <p:nvPr/>
        </p:nvSpPr>
        <p:spPr>
          <a:xfrm>
            <a:off x="5878273" y="2675585"/>
            <a:ext cx="1045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/>
              <a:t>Realizacja</a:t>
            </a:r>
          </a:p>
          <a:p>
            <a:pPr algn="ctr"/>
            <a:r>
              <a:rPr lang="pl-PL" sz="1100" dirty="0"/>
              <a:t>16 miesięcy</a:t>
            </a:r>
          </a:p>
        </p:txBody>
      </p:sp>
      <p:sp>
        <p:nvSpPr>
          <p:cNvPr id="35" name="Nawias klamrowy zamykający 34">
            <a:extLst>
              <a:ext uri="{FF2B5EF4-FFF2-40B4-BE49-F238E27FC236}">
                <a16:creationId xmlns:a16="http://schemas.microsoft.com/office/drawing/2014/main" id="{A262C696-468B-4C8A-9F76-E91282787BC1}"/>
              </a:ext>
            </a:extLst>
          </p:cNvPr>
          <p:cNvSpPr/>
          <p:nvPr/>
        </p:nvSpPr>
        <p:spPr>
          <a:xfrm>
            <a:off x="5603879" y="3391862"/>
            <a:ext cx="237067" cy="20088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B2E5B32D-897B-4581-A777-6E37C2E2E233}"/>
              </a:ext>
            </a:extLst>
          </p:cNvPr>
          <p:cNvSpPr txBox="1"/>
          <p:nvPr/>
        </p:nvSpPr>
        <p:spPr>
          <a:xfrm>
            <a:off x="5768387" y="4180825"/>
            <a:ext cx="1155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/>
              <a:t>Przygotowanie inwestycji</a:t>
            </a:r>
          </a:p>
          <a:p>
            <a:pPr algn="ctr"/>
            <a:r>
              <a:rPr lang="pl-PL" sz="1100" dirty="0"/>
              <a:t>24 miesiące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65AE6A5-3E3D-4994-8BED-DB7247F6F1A5}"/>
              </a:ext>
            </a:extLst>
          </p:cNvPr>
          <p:cNvSpPr txBox="1"/>
          <p:nvPr/>
        </p:nvSpPr>
        <p:spPr>
          <a:xfrm>
            <a:off x="4506330" y="1588326"/>
            <a:ext cx="2524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i="1" dirty="0"/>
              <a:t>Dalszy rozwój inicjatyw </a:t>
            </a:r>
            <a:br>
              <a:rPr lang="pl-PL" sz="1050" i="1" dirty="0"/>
            </a:br>
            <a:r>
              <a:rPr lang="pl-PL" sz="1050" i="1" dirty="0"/>
              <a:t>Słupskiego Klastra Bioenergetycznego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B1163E88-7160-4DA8-9C79-2F783DCE8DAF}"/>
              </a:ext>
            </a:extLst>
          </p:cNvPr>
          <p:cNvSpPr txBox="1"/>
          <p:nvPr/>
        </p:nvSpPr>
        <p:spPr>
          <a:xfrm>
            <a:off x="3418914" y="1216627"/>
            <a:ext cx="2524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FF0000"/>
                </a:solidFill>
              </a:rPr>
              <a:t>Słupska Wyspa Bioenergetyczna </a:t>
            </a:r>
            <a:r>
              <a:rPr lang="pl-PL" sz="1100" b="1" dirty="0"/>
              <a:t>(?)</a:t>
            </a:r>
            <a:endParaRPr lang="pl-PL" sz="11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E92F31F-0B7E-4771-BEDC-FDCDF90EEE12}"/>
              </a:ext>
            </a:extLst>
          </p:cNvPr>
          <p:cNvSpPr txBox="1"/>
          <p:nvPr/>
        </p:nvSpPr>
        <p:spPr>
          <a:xfrm>
            <a:off x="3840794" y="5952228"/>
            <a:ext cx="8373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Niniejszy</a:t>
            </a:r>
            <a:r>
              <a:rPr lang="pl-PL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 jest elementem szerszej koncepcji </a:t>
            </a:r>
            <a:r>
              <a:rPr lang="pl-PL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Słupskiego Klastra Bioenergetycznego</a:t>
            </a: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 ramach której </a:t>
            </a:r>
            <a:r>
              <a:rPr lang="pl-PL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lokalne przedsiębiorstwa i tworzące się społeczności energetyczne</a:t>
            </a: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dzięki skojarzonym działaniom będą mogły współuczestniczyć i partycypować w budowaniu i funkcjonowaniu lokalnej energetyki </a:t>
            </a:r>
          </a:p>
        </p:txBody>
      </p:sp>
      <p:sp>
        <p:nvSpPr>
          <p:cNvPr id="39" name="Tytuł 1">
            <a:extLst>
              <a:ext uri="{FF2B5EF4-FFF2-40B4-BE49-F238E27FC236}">
                <a16:creationId xmlns:a16="http://schemas.microsoft.com/office/drawing/2014/main" id="{06AEF122-DD1C-4E90-8132-4AB054CD51FE}"/>
              </a:ext>
            </a:extLst>
          </p:cNvPr>
          <p:cNvSpPr txBox="1">
            <a:spLocks/>
          </p:cNvSpPr>
          <p:nvPr/>
        </p:nvSpPr>
        <p:spPr>
          <a:xfrm>
            <a:off x="1231900" y="365125"/>
            <a:ext cx="101219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/>
              <a:t>Kamienie milowe projektu </a:t>
            </a:r>
          </a:p>
        </p:txBody>
      </p:sp>
    </p:spTree>
    <p:extLst>
      <p:ext uri="{BB962C8B-B14F-4D97-AF65-F5344CB8AC3E}">
        <p14:creationId xmlns:p14="http://schemas.microsoft.com/office/powerpoint/2010/main" val="1796426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715</Words>
  <Application>Microsoft Office PowerPoint</Application>
  <PresentationFormat>Panoramiczny</PresentationFormat>
  <Paragraphs>133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Motyw pakietu Office</vt:lpstr>
      <vt:lpstr>Wykorzystanie ciepła odpadowego z kogeneracji biogazowej w systemie ciepłowniczym miasta Słupska”</vt:lpstr>
      <vt:lpstr>Czy Słupsk może być miastem zbilansowanym własną, czystą energią?</vt:lpstr>
      <vt:lpstr>Kontekst i cele projektu</vt:lpstr>
      <vt:lpstr>Prezentacja programu PowerPoint</vt:lpstr>
      <vt:lpstr>Budżet i struktura projektu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Wójtowicz</dc:creator>
  <cp:lastModifiedBy>Andrzej Wójtowicz</cp:lastModifiedBy>
  <cp:revision>28</cp:revision>
  <cp:lastPrinted>2020-08-17T05:25:23Z</cp:lastPrinted>
  <dcterms:created xsi:type="dcterms:W3CDTF">2020-08-13T06:27:05Z</dcterms:created>
  <dcterms:modified xsi:type="dcterms:W3CDTF">2020-08-17T05:55:52Z</dcterms:modified>
</cp:coreProperties>
</file>